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9" r:id="rId3"/>
    <p:sldId id="256" r:id="rId4"/>
    <p:sldId id="262" r:id="rId5"/>
    <p:sldId id="263" r:id="rId6"/>
    <p:sldId id="264" r:id="rId7"/>
    <p:sldId id="261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8887" autoAdjust="0"/>
  </p:normalViewPr>
  <p:slideViewPr>
    <p:cSldViewPr>
      <p:cViewPr varScale="1">
        <p:scale>
          <a:sx n="64" d="100"/>
          <a:sy n="64" d="100"/>
        </p:scale>
        <p:origin x="-62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Лист2!$D$3:$D$36</c:f>
            </c:numRef>
          </c:val>
        </c:ser>
        <c:ser>
          <c:idx val="1"/>
          <c:order val="1"/>
          <c:tx>
            <c:strRef>
              <c:f>Лист2!$E$1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8491942453724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23330024262537E-3"/>
                  <c:y val="-3.664816463394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223330024262537E-3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Лист2!$E$3:$E$36</c:f>
              <c:numCache>
                <c:formatCode>0%</c:formatCode>
                <c:ptCount val="3"/>
                <c:pt idx="0">
                  <c:v>0.73637887065151886</c:v>
                </c:pt>
                <c:pt idx="1">
                  <c:v>1.2893511907831791E-2</c:v>
                </c:pt>
                <c:pt idx="2">
                  <c:v>0.25072761744064942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Лист2!$F$3:$F$36</c:f>
            </c:numRef>
          </c:val>
        </c:ser>
        <c:ser>
          <c:idx val="3"/>
          <c:order val="3"/>
          <c:tx>
            <c:strRef>
              <c:f>Лист2!$G$1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6648164633943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86592148106964E-2"/>
                  <c:y val="-3.66481502055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415824894959284E-2"/>
                  <c:y val="-3.8938729030107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Лист2!$G$3:$G$36</c:f>
              <c:numCache>
                <c:formatCode>0%</c:formatCode>
                <c:ptCount val="3"/>
                <c:pt idx="0">
                  <c:v>0.79925536838501487</c:v>
                </c:pt>
                <c:pt idx="1">
                  <c:v>1.3803739325044858E-2</c:v>
                </c:pt>
                <c:pt idx="2">
                  <c:v>0.18694089228994035</c:v>
                </c:pt>
              </c:numCache>
            </c:numRef>
          </c:val>
        </c:ser>
        <c:ser>
          <c:idx val="4"/>
          <c:order val="4"/>
          <c:invertIfNegative val="0"/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Лист2!$H$3:$H$36</c:f>
            </c:numRef>
          </c:val>
        </c:ser>
        <c:ser>
          <c:idx val="5"/>
          <c:order val="5"/>
          <c:tx>
            <c:strRef>
              <c:f>Лист2!$I$1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223330024262537E-2"/>
                  <c:y val="-3.893867492356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97416166620335E-2"/>
                  <c:y val="-3.7014776135984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09717571943814E-2"/>
                  <c:y val="-3.8938729030107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Лист2!$C$3:$C$36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Лист2!$I$3:$I$36</c:f>
              <c:numCache>
                <c:formatCode>0%</c:formatCode>
                <c:ptCount val="3"/>
                <c:pt idx="0">
                  <c:v>0.7985583542439143</c:v>
                </c:pt>
                <c:pt idx="1">
                  <c:v>1.3791583983084048E-2</c:v>
                </c:pt>
                <c:pt idx="2">
                  <c:v>0.1876500617730017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272128"/>
        <c:axId val="112273664"/>
        <c:axId val="0"/>
      </c:bar3DChart>
      <c:catAx>
        <c:axId val="11227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2273664"/>
        <c:crosses val="autoZero"/>
        <c:auto val="1"/>
        <c:lblAlgn val="ctr"/>
        <c:lblOffset val="100"/>
        <c:noMultiLvlLbl val="0"/>
      </c:catAx>
      <c:valAx>
        <c:axId val="1122736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12272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302620497364092E-3"/>
          <c:y val="0.87018091063474912"/>
          <c:w val="0.99876973795026358"/>
          <c:h val="0.12504364594410144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Лист2!$A$1:$A$3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Лист2!$B$1:$B$3</c:f>
              <c:numCache>
                <c:formatCode>_-* #,##0.0\ _₽_-;\-* #,##0.0\ _₽_-;_-* "-"?\ _₽_-;_-@_-</c:formatCode>
                <c:ptCount val="3"/>
                <c:pt idx="0">
                  <c:v>171525</c:v>
                </c:pt>
                <c:pt idx="1">
                  <c:v>126183.2</c:v>
                </c:pt>
                <c:pt idx="2">
                  <c:v>132986.9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89536"/>
        <c:axId val="67573248"/>
      </c:barChart>
      <c:catAx>
        <c:axId val="398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573248"/>
        <c:crosses val="autoZero"/>
        <c:auto val="1"/>
        <c:lblAlgn val="ctr"/>
        <c:lblOffset val="100"/>
        <c:noMultiLvlLbl val="0"/>
      </c:catAx>
      <c:valAx>
        <c:axId val="675732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-* #,##0.0\ _₽_-;\-* #,##0.0\ _₽_-;_-* &quot;-&quot;?\ _₽_-;_-@_-" sourceLinked="1"/>
        <c:majorTickMark val="out"/>
        <c:minorTickMark val="none"/>
        <c:tickLblPos val="nextTo"/>
        <c:crossAx val="39889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DC31-DCA4-4F18-BA8C-0B261AF688D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0740-4729-442A-9459-00EBB81DF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7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4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1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8E77-4B15-4BB2-B15C-6463ACF34E0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1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14781" y="6237312"/>
            <a:ext cx="18901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13 февраля 2018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9630" y="3382947"/>
            <a:ext cx="6624736" cy="13540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5949280"/>
            <a:ext cx="2784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 </a:t>
            </a:r>
            <a:b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тдела экономического развития, бюджета и </a:t>
            </a:r>
          </a:p>
          <a:p>
            <a:pPr>
              <a:defRPr/>
            </a:pP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униципального заказа</a:t>
            </a:r>
          </a:p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Л.В. Михеева,</a:t>
            </a:r>
          </a:p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тел. (812) 584-02-33</a:t>
            </a:r>
            <a:endParaRPr lang="ru-RU" sz="8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91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Внутригородское муниципальное образование Санкт-Петербурга муниципальный округ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ПРАВОБЕРЕЖНЫЙ</a:t>
            </a:r>
          </a:p>
        </p:txBody>
      </p:sp>
      <p:pic>
        <p:nvPicPr>
          <p:cNvPr id="1026" name="Рисунок 2" descr="img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3" y="92998"/>
            <a:ext cx="1119067" cy="13982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7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0850" y="1916832"/>
            <a:ext cx="2520280" cy="475252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доходы, уменьшенные на величину расходов;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для отдельных видов деятельности;</a:t>
            </a: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8144" y="1916832"/>
            <a:ext cx="3072741" cy="475252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убсидии бюджетам ВМО городов федерального значения);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попечительству;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правонарушениях);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87824" y="1916832"/>
            <a:ext cx="2736304" cy="4752528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от государственных и муниципальных унитарных предприятий;</a:t>
            </a:r>
          </a:p>
          <a:p>
            <a:pPr lvl="0"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составляющие восстановительную стоимость зеленых насаждений общего пользования;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поступления от денежных взысканий (штрафов) и иных сумм в возмещение ущерба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59322" y="1259123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680745" y="1250298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34986" y="1193390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2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39898" y="545317"/>
            <a:ext cx="6125990" cy="64807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безвозмездные и безвозвратные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850" y="1466322"/>
            <a:ext cx="2520280" cy="45051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87824" y="1475147"/>
            <a:ext cx="2736304" cy="441685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68144" y="1485263"/>
            <a:ext cx="3072741" cy="431569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570990" y="1193390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денежных средств в бюджет по видам доходов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2018-2020 годах</a:t>
            </a:r>
            <a:endParaRPr lang="ru-RU" sz="2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913284"/>
              </p:ext>
            </p:extLst>
          </p:nvPr>
        </p:nvGraphicFramePr>
        <p:xfrm>
          <a:off x="3090" y="3140968"/>
          <a:ext cx="90364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11071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129 910,3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126 183,2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132 986,9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1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>
            <a:off x="7570877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439976" y="1772816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4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5317"/>
            <a:ext cx="9144000" cy="108348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600" b="1" i="1" dirty="0" smtClean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утверждаются в соответствии с расходными обязательствами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Законом Санкт-Петербурга о бюджете на очередной и два последующих года.</a:t>
            </a:r>
          </a:p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801-131 от 04.12.2017 </a:t>
            </a:r>
            <a:endParaRPr lang="ru-RU" sz="1600" b="1" i="1" dirty="0" smtClean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Санкт-Петербурга на 2018 год и на плановый период 2019 и 2020 годов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1988840"/>
            <a:ext cx="3829610" cy="413586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94460" y="1988840"/>
            <a:ext cx="3960440" cy="413586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39976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58530"/>
              </p:ext>
            </p:extLst>
          </p:nvPr>
        </p:nvGraphicFramePr>
        <p:xfrm>
          <a:off x="1403648" y="2564905"/>
          <a:ext cx="6096000" cy="119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6617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9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171 525,0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126 183,2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132 986,9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561007"/>
              </p:ext>
            </p:extLst>
          </p:nvPr>
        </p:nvGraphicFramePr>
        <p:xfrm>
          <a:off x="611560" y="3789040"/>
          <a:ext cx="79433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4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665172" y="980728"/>
            <a:ext cx="7848872" cy="5328594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представительного и исполнительного органов муниципального образования 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(резервный фонд, </a:t>
            </a: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архива);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избирательной комиссии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выборов в представительные органы муниципального образования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45207"/>
            <a:ext cx="792088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5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23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755577" y="764704"/>
            <a:ext cx="7776864" cy="5832647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 природного и техногенного характера, гражданской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и финансировании проведения оплачиваемых общественных работ и временного трудоустройства несовершеннолетних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Благоустройство;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Военно-патриотическое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граждан;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реализации мер по профилактике дорожно-транспортного травматизма на территории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психоактивных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веществ, наркомании в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Санкт-Петербурге;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профилактике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терроризма и экстремизма;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и проведение досуговых мероприятий для жителей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Культура;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Спорт;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СМИ;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создании условий для реализации мер, направленных на укрепление межнационального и межконфессионального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согласия</a:t>
            </a: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45207"/>
            <a:ext cx="777686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6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35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расходы бюджета МО Правобережный на 2018-2020 годы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321519"/>
              </p:ext>
            </p:extLst>
          </p:nvPr>
        </p:nvGraphicFramePr>
        <p:xfrm>
          <a:off x="467544" y="870084"/>
          <a:ext cx="8208911" cy="5655261"/>
        </p:xfrm>
        <a:graphic>
          <a:graphicData uri="http://schemas.openxmlformats.org/drawingml/2006/table">
            <a:tbl>
              <a:tblPr/>
              <a:tblGrid>
                <a:gridCol w="2606621"/>
                <a:gridCol w="1128239"/>
                <a:gridCol w="739191"/>
                <a:gridCol w="1128239"/>
                <a:gridCol w="739191"/>
                <a:gridCol w="1128239"/>
                <a:gridCol w="739191"/>
              </a:tblGrid>
              <a:tr h="57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г. ПЛАН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2018 г.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г. ПЛАН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2019 г.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г. ПЛАН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2020 г.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представительного и исполнительного органов муниципального образования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29 732,9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29 586,7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30 557,8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33,4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35,2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мероприятий по защите населения и территории от ЧС природного и техногенного характера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295,1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311,1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327,7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Общественная работа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424,9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388,5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409,1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87 619,0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53 288,5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58 615,0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в т.ч. субсидии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 10 000,0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5,8%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172,2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141,0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118,8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ВПВ, Досуг, ППП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9 954,9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5 594,8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5 891,5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18 137,4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7 727,0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4 363,0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21 509,6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22 671,0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24 071,7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1 990,0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1 360,5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1 432,6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1 689,0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1 580,7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1 664,5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избирательной комиссии. Проведение выборов в представительные органы муниципального образования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 утвержденные расходы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3 500,0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5 500,0  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Расходов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171 525,0   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126 183,2   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132 986,9   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6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ильный пятиугольник 13"/>
          <p:cNvSpPr/>
          <p:nvPr/>
        </p:nvSpPr>
        <p:spPr>
          <a:xfrm rot="10800000">
            <a:off x="1293954" y="4631506"/>
            <a:ext cx="1980219" cy="1005116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85" y="131275"/>
            <a:ext cx="1710997" cy="444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1" y="1685366"/>
            <a:ext cx="1205174" cy="195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64" y="1628800"/>
            <a:ext cx="1192320" cy="20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5168"/>
            <a:ext cx="1728190" cy="46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02530" y="569787"/>
            <a:ext cx="7704856" cy="452388"/>
          </a:xfrm>
          <a:prstGeom prst="rect">
            <a:avLst/>
          </a:prstGeom>
          <a:pattFill prst="lgGri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– Расходы = Дефицит (Профицит)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0961" y="3716385"/>
            <a:ext cx="118307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39948" y="4607457"/>
            <a:ext cx="2088230" cy="818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больше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доходов</a:t>
            </a:r>
            <a:r>
              <a:rPr lang="ru-RU" sz="16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84477" y="3987573"/>
            <a:ext cx="175952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228003" y="3852191"/>
            <a:ext cx="11923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882" y="4583409"/>
            <a:ext cx="3631345" cy="48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230058" y="3926273"/>
            <a:ext cx="17663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ильный пятиугольник 18"/>
          <p:cNvSpPr/>
          <p:nvPr/>
        </p:nvSpPr>
        <p:spPr>
          <a:xfrm rot="10800000">
            <a:off x="5760129" y="4631506"/>
            <a:ext cx="2059994" cy="1020016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60130" y="4739723"/>
            <a:ext cx="208823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больше расходов</a:t>
            </a:r>
            <a:r>
              <a:rPr lang="ru-RU" sz="1600" b="1" dirty="0" smtClean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4BACC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49627" y="4582501"/>
            <a:ext cx="3631345" cy="480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17290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8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5857" y="5653697"/>
            <a:ext cx="399628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решение, как их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 резервы, остатки, погашать долг).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32" y="5653697"/>
            <a:ext cx="450624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долг). </a:t>
            </a:r>
            <a:endParaRPr lang="ru-RU" sz="1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71941"/>
            <a:ext cx="9144000" cy="348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38100" algn="ctr">
              <a:lnSpc>
                <a:spcPts val="2015"/>
              </a:lnSpc>
              <a:buClr>
                <a:srgbClr val="000000"/>
              </a:buClr>
              <a:buSzPts val="1200"/>
            </a:pP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доходной и расходной части бюджета в 2018-2020 годах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692352"/>
              </p:ext>
            </p:extLst>
          </p:nvPr>
        </p:nvGraphicFramePr>
        <p:xfrm>
          <a:off x="539552" y="1772817"/>
          <a:ext cx="8208912" cy="1921122"/>
        </p:xfrm>
        <a:graphic>
          <a:graphicData uri="http://schemas.openxmlformats.org/drawingml/2006/table">
            <a:tbl>
              <a:tblPr/>
              <a:tblGrid>
                <a:gridCol w="2606622"/>
                <a:gridCol w="1128239"/>
                <a:gridCol w="739191"/>
                <a:gridCol w="1128239"/>
                <a:gridCol w="739191"/>
                <a:gridCol w="1128239"/>
                <a:gridCol w="739191"/>
              </a:tblGrid>
              <a:tr h="427014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доходов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129 910,3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126 183,2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132 986,9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171 525,0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126 183,2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132 986,9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Дефицит/Профицит*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41 614,7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8691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*Дефицит бюджета 2018 года компенсируется за счет остатков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счетах 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65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939</Words>
  <Application>Microsoft Office PowerPoint</Application>
  <PresentationFormat>Экран (4:3)</PresentationFormat>
  <Paragraphs>252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Поступления денежных средств в бюджет по видам доходов в 2018-2020 годах</vt:lpstr>
      <vt:lpstr>Презентация PowerPoint</vt:lpstr>
      <vt:lpstr>Презентация PowerPoint</vt:lpstr>
      <vt:lpstr>Презентация PowerPoint</vt:lpstr>
      <vt:lpstr>Утвержденные расходы бюджета МО Правобережный на 2018-2020 годы</vt:lpstr>
      <vt:lpstr>Презентация PowerPoint</vt:lpstr>
      <vt:lpstr>Сравнительная характеристика доходной и расходной части бюджета в 2018-2020 годах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</dc:creator>
  <cp:lastModifiedBy>Admin1</cp:lastModifiedBy>
  <cp:revision>19</cp:revision>
  <dcterms:created xsi:type="dcterms:W3CDTF">2018-02-13T13:16:49Z</dcterms:created>
  <dcterms:modified xsi:type="dcterms:W3CDTF">2018-02-21T11:40:12Z</dcterms:modified>
</cp:coreProperties>
</file>