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7" r:id="rId2"/>
    <p:sldId id="259" r:id="rId3"/>
    <p:sldId id="256" r:id="rId4"/>
    <p:sldId id="262" r:id="rId5"/>
    <p:sldId id="263" r:id="rId6"/>
    <p:sldId id="264" r:id="rId7"/>
    <p:sldId id="261" r:id="rId8"/>
    <p:sldId id="258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6" autoAdjust="0"/>
    <p:restoredTop sz="98887" autoAdjust="0"/>
  </p:normalViewPr>
  <p:slideViewPr>
    <p:cSldViewPr>
      <p:cViewPr varScale="1">
        <p:scale>
          <a:sx n="64" d="100"/>
          <a:sy n="64" d="100"/>
        </p:scale>
        <p:origin x="-62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Лист2!$A$1:$C$1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Лист2!$A$2:$C$2</c:f>
              <c:numCache>
                <c:formatCode>#,##0.00</c:formatCode>
                <c:ptCount val="3"/>
                <c:pt idx="0">
                  <c:v>170582.7</c:v>
                </c:pt>
                <c:pt idx="1">
                  <c:v>121708.9</c:v>
                </c:pt>
                <c:pt idx="2">
                  <c:v>132175.79999999999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57120"/>
        <c:axId val="70063232"/>
      </c:barChart>
      <c:catAx>
        <c:axId val="66357120"/>
        <c:scaling>
          <c:orientation val="minMax"/>
        </c:scaling>
        <c:delete val="0"/>
        <c:axPos val="b"/>
        <c:majorTickMark val="out"/>
        <c:minorTickMark val="none"/>
        <c:tickLblPos val="nextTo"/>
        <c:crossAx val="70063232"/>
        <c:crosses val="autoZero"/>
        <c:auto val="1"/>
        <c:lblAlgn val="ctr"/>
        <c:lblOffset val="100"/>
        <c:noMultiLvlLbl val="0"/>
      </c:catAx>
      <c:valAx>
        <c:axId val="7006323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63571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Лист1!$A$1:$C$1</c:f>
              <c:strCache>
                <c:ptCount val="3"/>
                <c:pt idx="0">
                  <c:v>2017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Лист1!$A$2:$C$2</c:f>
              <c:numCache>
                <c:formatCode>#,##0.00</c:formatCode>
                <c:ptCount val="3"/>
                <c:pt idx="0">
                  <c:v>135476.6</c:v>
                </c:pt>
                <c:pt idx="1">
                  <c:v>121708.9</c:v>
                </c:pt>
                <c:pt idx="2">
                  <c:v>132175.79999999999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478080"/>
        <c:axId val="70532480"/>
      </c:barChart>
      <c:catAx>
        <c:axId val="70478080"/>
        <c:scaling>
          <c:orientation val="minMax"/>
        </c:scaling>
        <c:delete val="0"/>
        <c:axPos val="b"/>
        <c:majorTickMark val="out"/>
        <c:minorTickMark val="none"/>
        <c:tickLblPos val="nextTo"/>
        <c:crossAx val="70532480"/>
        <c:crosses val="autoZero"/>
        <c:auto val="1"/>
        <c:lblAlgn val="ctr"/>
        <c:lblOffset val="100"/>
        <c:noMultiLvlLbl val="0"/>
      </c:catAx>
      <c:valAx>
        <c:axId val="705324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704780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ADC31-DCA4-4F18-BA8C-0B261AF688DC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0740-4729-442A-9459-00EBB81DF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8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5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7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4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4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8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1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8E77-4B15-4BB2-B15C-6463ACF34E00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9E0A-04D1-4C08-B1BB-2E52C2492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1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0" y="3382947"/>
            <a:ext cx="6624736" cy="135407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5949280"/>
            <a:ext cx="2784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исполнитель: </a:t>
            </a:r>
            <a:b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тдела экономического развития, бюджета и </a:t>
            </a:r>
          </a:p>
          <a:p>
            <a:pPr>
              <a:defRPr/>
            </a:pP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униципального заказа</a:t>
            </a:r>
          </a:p>
          <a:p>
            <a:pPr>
              <a:defRPr/>
            </a:pP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Л.В. Михеева,</a:t>
            </a:r>
          </a:p>
          <a:p>
            <a:pPr>
              <a:defRPr/>
            </a:pP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тел. (812) 584-02-33</a:t>
            </a:r>
            <a:endParaRPr lang="ru-RU" sz="8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9122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Внутригородское муниципальное образование Санкт-Петербурга муниципальный округ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ПРАВОБЕРЕЖНЫЙ</a:t>
            </a:r>
          </a:p>
        </p:txBody>
      </p:sp>
      <p:pic>
        <p:nvPicPr>
          <p:cNvPr id="1026" name="Рисунок 2" descr="img5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13" y="92998"/>
            <a:ext cx="1119067" cy="13982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974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10850" y="1916832"/>
            <a:ext cx="2520280" cy="4752528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с налогоплательщиков, выбравших в качестве объекта налогообложения доходы;</a:t>
            </a:r>
          </a:p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с налогоплательщиков, выбравших в качестве объекта налогообложения доходы, уменьшенные на величину расходов;</a:t>
            </a:r>
          </a:p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вмененный доход для отдельных видов деятельности;</a:t>
            </a:r>
          </a:p>
          <a:p>
            <a:pPr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в связи с применением патентной системы налогообложения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68144" y="1916832"/>
            <a:ext cx="3072741" cy="4752527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убсидии бюджетам ВМО городов федерального значения);</a:t>
            </a:r>
          </a:p>
          <a:p>
            <a:pPr lvl="0"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бюджетам ВМО Санкт-Петербурга  на выполнение  отдельных государственных полномочий  Санкт-Петербурга по организации и осуществлению деятельности по опеке и попечительству;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ВМО Санкт-Петербурга на выполнение отдельного государственного полномочия Санкт-Петербурга  по  определению должностных лиц, уполномоченных составлять протоколы об административных  правонарушениях, и составлению протоколов об административных правонарушениях);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87824" y="1916832"/>
            <a:ext cx="2736304" cy="4752528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>
              <a:buFont typeface="Wingdings" pitchFamily="2" charset="2"/>
              <a:buChar char="ü"/>
            </a:pPr>
            <a:endParaRPr lang="ru-RU" sz="1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от государственных и муниципальных унитарных предприятий;</a:t>
            </a:r>
          </a:p>
          <a:p>
            <a:pPr lvl="0"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составляющие восстановительную стоимость зеленых насаждений общего пользования;</a:t>
            </a:r>
          </a:p>
          <a:p>
            <a:pPr lvl="0"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взыскания (штрафы) за нарушение законодательства о применении контрольно-кассовой техники при осуществлении наличных денежных расчетов и (или) расчетов с использованием платежных карт;</a:t>
            </a:r>
          </a:p>
          <a:p>
            <a:pPr lvl="0" algn="just"/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поступления от денежных взысканий (штрафов) и иных сумм в возмещение ущерба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559322" y="1259123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680745" y="1250298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534986" y="1193390"/>
            <a:ext cx="6130901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45207"/>
            <a:ext cx="91440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 algn="r"/>
              <a:t>2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39898" y="545317"/>
            <a:ext cx="6125990" cy="64807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600" b="1" i="1" dirty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безвозмездные и безвозвратные</a:t>
            </a:r>
          </a:p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денежных средств в бюджет.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0850" y="1466322"/>
            <a:ext cx="2520280" cy="45051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87824" y="1475147"/>
            <a:ext cx="2736304" cy="441685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68144" y="1485263"/>
            <a:ext cx="3072741" cy="431569"/>
          </a:xfrm>
          <a:prstGeom prst="roundRect">
            <a:avLst>
              <a:gd name="adj" fmla="val 0"/>
            </a:avLst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570990" y="1193390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7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928992" cy="7920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оступления денежных средств в бюджет по видам доходов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2017-2019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95500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170 582,7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121 708,9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983404"/>
              </p:ext>
            </p:extLst>
          </p:nvPr>
        </p:nvGraphicFramePr>
        <p:xfrm>
          <a:off x="323528" y="3284984"/>
          <a:ext cx="84969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11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Прямая соединительная линия 53"/>
          <p:cNvCxnSpPr/>
          <p:nvPr/>
        </p:nvCxnSpPr>
        <p:spPr>
          <a:xfrm>
            <a:off x="7570877" y="1772816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439976" y="1772816"/>
            <a:ext cx="6130901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145207"/>
            <a:ext cx="91440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4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45317"/>
            <a:ext cx="9144000" cy="108348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600" b="1" i="1" dirty="0" smtClean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утверждаются в соответствии с расходными обязательствами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Законом Санкт-Петербурга о бюджете на очередной и два последующих года.</a:t>
            </a:r>
          </a:p>
          <a:p>
            <a:pPr algn="ctr"/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Санкт-Петербурга от 13.12.2016 N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699-113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бюджете Санкт-Петербурга на 2017 год и на плановый период 2018 и 2019 годов" (принят ЗС СПб 07.12.2016)</a:t>
            </a:r>
            <a:endParaRPr lang="ru-RU" sz="1600" b="1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528" y="1988840"/>
            <a:ext cx="3829610" cy="413586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виды расходов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94460" y="1988840"/>
            <a:ext cx="3960440" cy="413586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рограммные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439976" y="1772816"/>
            <a:ext cx="0" cy="216024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49504"/>
              </p:ext>
            </p:extLst>
          </p:nvPr>
        </p:nvGraphicFramePr>
        <p:xfrm>
          <a:off x="1403648" y="2564905"/>
          <a:ext cx="6096000" cy="119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6617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29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29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135 476,6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121 708,9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499554"/>
              </p:ext>
            </p:extLst>
          </p:nvPr>
        </p:nvGraphicFramePr>
        <p:xfrm>
          <a:off x="323528" y="3933056"/>
          <a:ext cx="83529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4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665172" y="980728"/>
            <a:ext cx="7848872" cy="5328594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представительного и исполнительного органов муниципального образования 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(резервный фонд, </a:t>
            </a:r>
            <a:r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архива);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политика;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избирательной комиссии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Проведение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выборов в представительные органы муниципального образования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45207"/>
            <a:ext cx="792088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виды расходов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5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23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кругленный прямоугольник 49"/>
          <p:cNvSpPr/>
          <p:nvPr/>
        </p:nvSpPr>
        <p:spPr>
          <a:xfrm>
            <a:off x="755577" y="764704"/>
            <a:ext cx="7776864" cy="5832647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 природного и техногенного характера, гражданской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обороне;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организации и финансировании проведения оплачиваемых общественных работ и временного трудоустройства несовершеннолетних 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лет, имеющих среднее профессиональное образование и ищущих работу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впервые;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Благоустройство;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реализации мер по профилактике дорожно-транспортного травматизма на территории муниципального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Участие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 установленном порядке в мероприятиях по профилактике незаконного потребления наркотических средств и психотропных веществ, новых потенциально опасных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психоактивных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веществ, наркомании в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Санкт-Петербурге;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и проведение досуговых мероприятий для жителей муниципального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Культура;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Спорт;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СМИ;</a:t>
            </a:r>
          </a:p>
          <a:p>
            <a:endParaRPr lang="ru-RU" sz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145207"/>
            <a:ext cx="777686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рограммные </a:t>
            </a: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расходов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54012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/>
              <a:t>6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358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расходы бюджета МО Правобережный 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2017-2019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008702"/>
              </p:ext>
            </p:extLst>
          </p:nvPr>
        </p:nvGraphicFramePr>
        <p:xfrm>
          <a:off x="467544" y="870084"/>
          <a:ext cx="8208911" cy="5727268"/>
        </p:xfrm>
        <a:graphic>
          <a:graphicData uri="http://schemas.openxmlformats.org/drawingml/2006/table">
            <a:tbl>
              <a:tblPr/>
              <a:tblGrid>
                <a:gridCol w="2606621"/>
                <a:gridCol w="1128239"/>
                <a:gridCol w="739191"/>
                <a:gridCol w="1128239"/>
                <a:gridCol w="739191"/>
                <a:gridCol w="1128239"/>
                <a:gridCol w="739191"/>
              </a:tblGrid>
              <a:tr h="579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г. ПЛАН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итогу в  2017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г. ПЛАН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итогу в  2018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г. ПЛАН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итогу в  2019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представительного и исполнительного органов муниципального образования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28 532,1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33 600,8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35 854,8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125,0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289,1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309,0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Осуществление мероприятий по защите населения и территории от ЧС природного и техногенного характера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75,8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426,1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455,2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Общественная работа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228,3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180,3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192,7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67 375,3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48 225,0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50 174,9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в т.ч. субсидии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 14 000,0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              -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56,9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20,9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22,3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ВПВ, Досуг, ППП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5 045,2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6 088,5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6 508,4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12 871,7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4 016,6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4 293,3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18 193,3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21 700,3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23 356,9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1 437,5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1 741,1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1 858,0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1 535,5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2 377,4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2 541,5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избирательной комиссии. Проведение выборов в представительные органы муниципального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Условно утвержденные расходы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3 042,8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6 608,8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Расходов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135 476,6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121 708,9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132 175,8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6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авильный пятиугольник 13"/>
          <p:cNvSpPr/>
          <p:nvPr/>
        </p:nvSpPr>
        <p:spPr>
          <a:xfrm rot="10800000">
            <a:off x="1293954" y="4631506"/>
            <a:ext cx="1980219" cy="1005116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85" y="131275"/>
            <a:ext cx="1710997" cy="444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31" y="1685366"/>
            <a:ext cx="1205174" cy="195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prognoz\dept\Design\Внутренние работы\Презентации\909438 - Презентация для Минфина, оформление\в работе\Расход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964" y="1628800"/>
            <a:ext cx="1192320" cy="206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prognoz\dept\Design\Внутренние работы\Презентации\909438 - Презентация для Минфина, оформление\в работе\Доход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-5168"/>
            <a:ext cx="1728190" cy="464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02530" y="569787"/>
            <a:ext cx="7704856" cy="452388"/>
          </a:xfrm>
          <a:prstGeom prst="rect">
            <a:avLst/>
          </a:prstGeom>
          <a:pattFill prst="lgGri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– Расходы = Дефицит (Профицит)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30961" y="3716385"/>
            <a:ext cx="118307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39948" y="4607457"/>
            <a:ext cx="2088230" cy="8183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(расходы больше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доходов</a:t>
            </a:r>
            <a:r>
              <a:rPr lang="ru-RU" sz="16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ru-RU" sz="1600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184477" y="3987573"/>
            <a:ext cx="175952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228003" y="3852191"/>
            <a:ext cx="119232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882" y="4583409"/>
            <a:ext cx="3631345" cy="480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230058" y="3926273"/>
            <a:ext cx="17663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ильный пятиугольник 18"/>
          <p:cNvSpPr/>
          <p:nvPr/>
        </p:nvSpPr>
        <p:spPr>
          <a:xfrm rot="10800000">
            <a:off x="5760129" y="4631506"/>
            <a:ext cx="2059994" cy="1020016"/>
          </a:xfrm>
          <a:prstGeom prst="pent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760130" y="4739723"/>
            <a:ext cx="208823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(доходы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больше расходов</a:t>
            </a:r>
            <a:r>
              <a:rPr lang="ru-RU" sz="1600" b="1" dirty="0" smtClean="0">
                <a:solidFill>
                  <a:srgbClr val="4BACC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endParaRPr lang="ru-RU" sz="1600" b="1" dirty="0">
              <a:solidFill>
                <a:srgbClr val="4BACC6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49627" y="4582501"/>
            <a:ext cx="3631345" cy="480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388424" y="117290"/>
            <a:ext cx="516912" cy="365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fld id="{B5A1F374-1AD3-498A-A6F8-92D02923812E}" type="slidenum">
              <a:rPr lang="ru-RU" sz="1500">
                <a:solidFill>
                  <a:srgbClr val="9BBB59">
                    <a:lumMod val="75000"/>
                  </a:srgbClr>
                </a:solidFill>
                <a:latin typeface="PT Serif" panose="020A0603040505020204" pitchFamily="18" charset="-52"/>
              </a:rPr>
              <a:pPr algn="r"/>
              <a:t>8</a:t>
            </a:fld>
            <a:endParaRPr lang="ru-RU" sz="1500" dirty="0">
              <a:solidFill>
                <a:srgbClr val="9BBB59">
                  <a:lumMod val="75000"/>
                </a:srgbClr>
              </a:solidFill>
              <a:latin typeface="PT Serif" panose="020A0603040505020204" pitchFamily="18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5857" y="5653697"/>
            <a:ext cx="3996284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 принимается решение, как их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 резервы, остатки, погашать долг).</a:t>
            </a:r>
            <a:endParaRPr lang="ru-RU" sz="15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432" y="5653697"/>
            <a:ext cx="4506244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накопления, остатки, взять в долг). </a:t>
            </a:r>
            <a:endParaRPr lang="ru-RU" sz="15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171941"/>
            <a:ext cx="9144000" cy="3488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38100" algn="ctr">
              <a:lnSpc>
                <a:spcPts val="2015"/>
              </a:lnSpc>
              <a:buClr>
                <a:srgbClr val="000000"/>
              </a:buClr>
              <a:buSzPts val="1200"/>
            </a:pP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характеристика доходной и расходной части бюджета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2017-2019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075588"/>
              </p:ext>
            </p:extLst>
          </p:nvPr>
        </p:nvGraphicFramePr>
        <p:xfrm>
          <a:off x="539552" y="1772817"/>
          <a:ext cx="8208912" cy="1921122"/>
        </p:xfrm>
        <a:graphic>
          <a:graphicData uri="http://schemas.openxmlformats.org/drawingml/2006/table">
            <a:tbl>
              <a:tblPr/>
              <a:tblGrid>
                <a:gridCol w="2606622"/>
                <a:gridCol w="1128239"/>
                <a:gridCol w="739191"/>
                <a:gridCol w="1128239"/>
                <a:gridCol w="739191"/>
                <a:gridCol w="1128239"/>
                <a:gridCol w="739191"/>
              </a:tblGrid>
              <a:tr h="427014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7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доходов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170 582,7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121 708,9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175,8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135 476,6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121 708,9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132 175,8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Дефицит/Профицит*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35 106,1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- 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-   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86916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*Бюджет 2017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профицитным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65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891</Words>
  <Application>Microsoft Office PowerPoint</Application>
  <PresentationFormat>Экран (4:3)</PresentationFormat>
  <Paragraphs>235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Поступления денежных средств в бюджет по видам доходов в 2017-2019 годах</vt:lpstr>
      <vt:lpstr>Презентация PowerPoint</vt:lpstr>
      <vt:lpstr>Презентация PowerPoint</vt:lpstr>
      <vt:lpstr>Презентация PowerPoint</vt:lpstr>
      <vt:lpstr>Утвержденные расходы бюджета МО Правобережный на 2017-2019 годы</vt:lpstr>
      <vt:lpstr>Презентация PowerPoint</vt:lpstr>
      <vt:lpstr>Сравнительная характеристика доходной и расходной части бюджета в 2017-2019 годах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Admin1</dc:creator>
  <cp:lastModifiedBy>Admin1</cp:lastModifiedBy>
  <cp:revision>24</cp:revision>
  <dcterms:created xsi:type="dcterms:W3CDTF">2018-02-13T13:16:49Z</dcterms:created>
  <dcterms:modified xsi:type="dcterms:W3CDTF">2018-03-14T13:42:56Z</dcterms:modified>
</cp:coreProperties>
</file>