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7" r:id="rId2"/>
    <p:sldId id="259" r:id="rId3"/>
    <p:sldId id="256" r:id="rId4"/>
    <p:sldId id="262" r:id="rId5"/>
    <p:sldId id="263" r:id="rId6"/>
    <p:sldId id="264" r:id="rId7"/>
    <p:sldId id="261" r:id="rId8"/>
    <p:sldId id="258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6" autoAdjust="0"/>
    <p:restoredTop sz="98887" autoAdjust="0"/>
  </p:normalViewPr>
  <p:slideViewPr>
    <p:cSldViewPr>
      <p:cViewPr>
        <p:scale>
          <a:sx n="60" d="100"/>
          <a:sy n="60" d="100"/>
        </p:scale>
        <p:origin x="1618" y="5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Лист3!$B$69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2766281888533332E-2"/>
                  <c:y val="-3.83757316219860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5.33374575441525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1A7-4FCF-9F30-647A0683912F}"/>
                </c:ext>
              </c:extLst>
            </c:dLbl>
            <c:dLbl>
              <c:idx val="1"/>
              <c:layout>
                <c:manualLayout>
                  <c:x val="2.6287379726478478E-2"/>
                  <c:y val="-4.071136630499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1A7-4FCF-9F30-647A0683912F}"/>
                </c:ext>
              </c:extLst>
            </c:dLbl>
            <c:dLbl>
              <c:idx val="2"/>
              <c:layout>
                <c:manualLayout>
                  <c:x val="2.3396079852693964E-2"/>
                  <c:y val="-4.981726342595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1A7-4FCF-9F30-647A068391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Лист3!$C$68:$E$68</c:f>
              <c:numCache>
                <c:formatCode>@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Лист3!$C$69:$E$69</c:f>
              <c:numCache>
                <c:formatCode>0.0%</c:formatCode>
                <c:ptCount val="3"/>
                <c:pt idx="0">
                  <c:v>0.64369252570410296</c:v>
                </c:pt>
                <c:pt idx="1">
                  <c:v>0.71787431633528176</c:v>
                </c:pt>
                <c:pt idx="2">
                  <c:v>0.73039646232007338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A7-4FCF-9F30-647A0683912F}"/>
            </c:ext>
          </c:extLst>
        </c:ser>
        <c:ser>
          <c:idx val="1"/>
          <c:order val="1"/>
          <c:tx>
            <c:strRef>
              <c:f>Лист3!$B$70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439052705589257E-3"/>
                  <c:y val="-1.703163017031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1A7-4FCF-9F30-647A0683912F}"/>
                </c:ext>
              </c:extLst>
            </c:dLbl>
            <c:dLbl>
              <c:idx val="1"/>
              <c:layout>
                <c:manualLayout>
                  <c:x val="3.365757629844407E-2"/>
                  <c:y val="-3.36679750024775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781231957833465E-2"/>
                      <c:h val="4.57096695726336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A7-4FCF-9F30-647A0683912F}"/>
                </c:ext>
              </c:extLst>
            </c:dLbl>
            <c:dLbl>
              <c:idx val="2"/>
              <c:layout>
                <c:manualLayout>
                  <c:x val="2.1650258350164993E-2"/>
                  <c:y val="-5.0304360752328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1A7-4FCF-9F30-647A068391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Лист3!$C$68:$E$68</c:f>
              <c:numCache>
                <c:formatCode>@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Лист3!$C$70:$E$70</c:f>
              <c:numCache>
                <c:formatCode>0.0%</c:formatCode>
                <c:ptCount val="3"/>
                <c:pt idx="0">
                  <c:v>0.14509756953441866</c:v>
                </c:pt>
                <c:pt idx="1">
                  <c:v>0.13522237511447438</c:v>
                </c:pt>
                <c:pt idx="2">
                  <c:v>0.12921892137784027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A7-4FCF-9F30-647A0683912F}"/>
            </c:ext>
          </c:extLst>
        </c:ser>
        <c:ser>
          <c:idx val="2"/>
          <c:order val="2"/>
          <c:tx>
            <c:strRef>
              <c:f>Лист3!$B$71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538026740198267E-2"/>
                  <c:y val="-2.7420996837771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1A7-4FCF-9F30-647A0683912F}"/>
                </c:ext>
              </c:extLst>
            </c:dLbl>
            <c:dLbl>
              <c:idx val="1"/>
              <c:layout>
                <c:manualLayout>
                  <c:x val="2.0765907613179486E-2"/>
                  <c:y val="-3.7481868988237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1A7-4FCF-9F30-647A0683912F}"/>
                </c:ext>
              </c:extLst>
            </c:dLbl>
            <c:dLbl>
              <c:idx val="2"/>
              <c:layout>
                <c:manualLayout>
                  <c:x val="2.4099325940104908E-2"/>
                  <c:y val="-4.1295762973996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1A7-4FCF-9F30-647A068391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Лист3!$C$68:$E$68</c:f>
              <c:numCache>
                <c:formatCode>@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Лист3!$C$71:$E$71</c:f>
              <c:numCache>
                <c:formatCode>0.0%</c:formatCode>
                <c:ptCount val="3"/>
                <c:pt idx="0">
                  <c:v>0.21120990476147833</c:v>
                </c:pt>
                <c:pt idx="1">
                  <c:v>0.14690330855024381</c:v>
                </c:pt>
                <c:pt idx="2">
                  <c:v>0.14038461630208632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1A7-4FCF-9F30-647A06839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5117480"/>
        <c:axId val="385119776"/>
        <c:axId val="0"/>
      </c:bar3DChart>
      <c:catAx>
        <c:axId val="385117480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85119776"/>
        <c:crosses val="autoZero"/>
        <c:auto val="1"/>
        <c:lblAlgn val="ctr"/>
        <c:lblOffset val="100"/>
        <c:noMultiLvlLbl val="0"/>
      </c:catAx>
      <c:valAx>
        <c:axId val="38511977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385117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212398986633557E-2"/>
          <c:y val="0.91275672461583279"/>
          <c:w val="0.82078163901642986"/>
          <c:h val="6.43599114696104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89536"/>
        <c:axId val="67573248"/>
      </c:barChart>
      <c:catAx>
        <c:axId val="3988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7573248"/>
        <c:crosses val="autoZero"/>
        <c:auto val="1"/>
        <c:lblAlgn val="ctr"/>
        <c:lblOffset val="100"/>
        <c:noMultiLvlLbl val="0"/>
      </c:catAx>
      <c:valAx>
        <c:axId val="675732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_-* #,##0.0\ _₽_-;\-* #,##0.0\ _₽_-;_-* &quot;-&quot;?\ _₽_-;_-@_-" sourceLinked="1"/>
        <c:majorTickMark val="out"/>
        <c:minorTickMark val="none"/>
        <c:tickLblPos val="nextTo"/>
        <c:crossAx val="398895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Лист3!$B$79</c:f>
              <c:strCache>
                <c:ptCount val="1"/>
                <c:pt idx="0">
                  <c:v>Непрограммные виды расходов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771006449056261E-3"/>
                  <c:y val="-4.1095890410958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F8D-4351-A2FD-8520C0E59BCD}"/>
                </c:ext>
              </c:extLst>
            </c:dLbl>
            <c:dLbl>
              <c:idx val="1"/>
              <c:layout>
                <c:manualLayout>
                  <c:x val="-5.3313019347168786E-3"/>
                  <c:y val="-5.0228310502283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F8D-4351-A2FD-8520C0E59BCD}"/>
                </c:ext>
              </c:extLst>
            </c:dLbl>
            <c:dLbl>
              <c:idx val="2"/>
              <c:layout>
                <c:manualLayout>
                  <c:x val="-1.7771006449056261E-3"/>
                  <c:y val="-4.5662100456621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F8D-4351-A2FD-8520C0E59B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Лист3!$C$78:$E$78</c:f>
              <c:numCache>
                <c:formatCode>@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Лист3!$C$79:$E$79</c:f>
              <c:numCache>
                <c:formatCode>_-* #,##0.0\ _₽_-;\-* #,##0.0\ _₽_-;_-* "-"?\ _₽_-;_-@_-</c:formatCode>
                <c:ptCount val="3"/>
                <c:pt idx="0">
                  <c:v>60312.5</c:v>
                </c:pt>
                <c:pt idx="1">
                  <c:v>57537</c:v>
                </c:pt>
                <c:pt idx="2">
                  <c:v>59043.5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D-4351-A2FD-8520C0E59BCD}"/>
            </c:ext>
          </c:extLst>
        </c:ser>
        <c:ser>
          <c:idx val="1"/>
          <c:order val="1"/>
          <c:tx>
            <c:strRef>
              <c:f>Лист3!$B$80</c:f>
              <c:strCache>
                <c:ptCount val="1"/>
                <c:pt idx="0">
                  <c:v>Програмные виды расходов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3313019347168786E-3"/>
                  <c:y val="-4.5662100456621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F8D-4351-A2FD-8520C0E59BCD}"/>
                </c:ext>
              </c:extLst>
            </c:dLbl>
            <c:dLbl>
              <c:idx val="1"/>
              <c:layout>
                <c:manualLayout>
                  <c:x val="-6.5159604250564371E-17"/>
                  <c:y val="-6.3926940639269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F8D-4351-A2FD-8520C0E59BCD}"/>
                </c:ext>
              </c:extLst>
            </c:dLbl>
            <c:dLbl>
              <c:idx val="2"/>
              <c:layout>
                <c:manualLayout>
                  <c:x val="-1.3031920850112874E-16"/>
                  <c:y val="-4.5662100456621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F8D-4351-A2FD-8520C0E59B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Лист3!$C$78:$E$78</c:f>
              <c:numCache>
                <c:formatCode>@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Лист3!$C$80:$E$80</c:f>
              <c:numCache>
                <c:formatCode>_-* #,##0.0\ _₽_-;\-* #,##0.0\ _₽_-;_-* "-"?\ _₽_-;_-@_-</c:formatCode>
                <c:ptCount val="3"/>
                <c:pt idx="0">
                  <c:v>118365.20000000001</c:v>
                </c:pt>
                <c:pt idx="1">
                  <c:v>134937.30000000002</c:v>
                </c:pt>
                <c:pt idx="2">
                  <c:v>150525.29999999999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8D-4351-A2FD-8520C0E59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3321232"/>
        <c:axId val="303323856"/>
        <c:axId val="0"/>
      </c:bar3DChart>
      <c:catAx>
        <c:axId val="303321232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03323856"/>
        <c:crosses val="autoZero"/>
        <c:auto val="1"/>
        <c:lblAlgn val="ctr"/>
        <c:lblOffset val="100"/>
        <c:noMultiLvlLbl val="0"/>
      </c:catAx>
      <c:valAx>
        <c:axId val="30332385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-* #,##0.0\ _₽_-;\-* #,##0.0\ _₽_-;_-* &quot;-&quot;?\ _₽_-;_-@_-" sourceLinked="1"/>
        <c:majorTickMark val="none"/>
        <c:minorTickMark val="none"/>
        <c:tickLblPos val="nextTo"/>
        <c:crossAx val="30332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722949169884099E-2"/>
          <c:y val="0.89554740588933235"/>
          <c:w val="0.92633106237595264"/>
          <c:h val="7.70553338366950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ADC31-DCA4-4F18-BA8C-0B261AF688DC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0740-4729-442A-9459-00EBB81DF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8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55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7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8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14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94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3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0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8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4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21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8E77-4B15-4BB2-B15C-6463ACF34E00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61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59630" y="3382946"/>
            <a:ext cx="6624736" cy="2278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</a:p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2019-2021 годы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9122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Внутригородское муниципальное образование Санкт-Петербурга муниципальный округ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ПРАВОБЕРЕЖНЫЙ</a:t>
            </a:r>
          </a:p>
        </p:txBody>
      </p:sp>
      <p:pic>
        <p:nvPicPr>
          <p:cNvPr id="1026" name="Рисунок 2" descr="img5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13" y="92998"/>
            <a:ext cx="1119067" cy="139822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>
                <a:lumMod val="20000"/>
                <a:lumOff val="8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974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10850" y="1916832"/>
            <a:ext cx="2520280" cy="4752528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взимаемый с налогоплательщиков, выбравших в качестве объекта налогообложения доходы;</a:t>
            </a:r>
          </a:p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с налогоплательщиков, выбравших в качестве объекта налогообложения доходы, уменьшенные на величину расходов;</a:t>
            </a:r>
          </a:p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вмененный доход для отдельных видов деятельности;</a:t>
            </a:r>
          </a:p>
          <a:p>
            <a:pPr algn="just"/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в связи с применением патентной системы налогообложения</a:t>
            </a:r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868144" y="1916832"/>
            <a:ext cx="3072741" cy="4752527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убсидии бюджетам ВМО городов федерального значения);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ВМО Санкт-Петербурга  на выполнение  отдельных государственных полномочий  Санкт-Петербурга по организации и осуществлению деятельности по опеке и попечительству;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ВМО Санкт-Петербурга на выполнение отдельного государственного полномочия Санкт-Петербурга  по  определению должностных лиц, уполномоченных составлять протоколы об административных  правонарушениях, и составлению протоколов об административных правонарушениях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</a:rPr>
              <a:t>Д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отации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</a:rPr>
              <a:t>бюджетам внутригородских муниципальных образований городов федерального значения</a:t>
            </a: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987824" y="1916832"/>
            <a:ext cx="2736304" cy="4752528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государственных и муниципальных унитарных предприятий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составляющие восстановительную стоимость зеленых насаждений общего пользования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взыскания (штрафы) за нарушение законодательства о применении контрольно-кассовой техники при осуществлении наличных денежных расчетов и (или) расчетов с использованием платежных карт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реализации имущества, находящегося в государственной и муниципальной собственности 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поступления от денежных взысканий (штрафов) и иных сумм в возмещение ущерба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4559322" y="1259123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680745" y="1250298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534986" y="1193390"/>
            <a:ext cx="6130901" cy="0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145207"/>
            <a:ext cx="91440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 algn="r"/>
              <a:t>2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39898" y="545317"/>
            <a:ext cx="6125990" cy="648073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600" b="1" i="1" dirty="0">
                <a:solidFill>
                  <a:srgbClr val="8A88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безвозмездные и безвозвратные</a:t>
            </a:r>
          </a:p>
          <a:p>
            <a:pPr algn="ctr"/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поступления денежных средств в бюджет.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0850" y="1466322"/>
            <a:ext cx="2520280" cy="45051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87824" y="1475147"/>
            <a:ext cx="2736304" cy="441685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68144" y="1485263"/>
            <a:ext cx="3072741" cy="431569"/>
          </a:xfrm>
          <a:prstGeom prst="roundRect">
            <a:avLst>
              <a:gd name="adj" fmla="val 0"/>
            </a:avLst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570990" y="1193390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7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928992" cy="79208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оступления денежных средств в бюджет по видам доходов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92495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показатели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09914"/>
              </p:ext>
            </p:extLst>
          </p:nvPr>
        </p:nvGraphicFramePr>
        <p:xfrm>
          <a:off x="179512" y="2708920"/>
          <a:ext cx="8784976" cy="332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21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Прямая соединительная линия 53"/>
          <p:cNvCxnSpPr/>
          <p:nvPr/>
        </p:nvCxnSpPr>
        <p:spPr>
          <a:xfrm>
            <a:off x="7570877" y="1772816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439976" y="1772816"/>
            <a:ext cx="6130901" cy="0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145207"/>
            <a:ext cx="91440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4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45317"/>
            <a:ext cx="9144000" cy="1083483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600" b="1" i="1" dirty="0" smtClean="0">
                <a:solidFill>
                  <a:srgbClr val="8A88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утверждаются в соответствии с расходными обязательствами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Законом Санкт-Петербурга о бюджете на очередной и два последующих года.</a:t>
            </a:r>
          </a:p>
          <a:p>
            <a:pPr algn="ctr"/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711-144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.11.2018 </a:t>
            </a:r>
            <a:endParaRPr lang="ru-RU" sz="1600" b="1" i="1" dirty="0" smtClean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Санкт-Петербурга на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1600" b="1" i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528" y="1988840"/>
            <a:ext cx="3829610" cy="413586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виды расходов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94460" y="1988840"/>
            <a:ext cx="3960440" cy="413586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рограммные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расходов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439976" y="1772816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561007"/>
              </p:ext>
            </p:extLst>
          </p:nvPr>
        </p:nvGraphicFramePr>
        <p:xfrm>
          <a:off x="611560" y="3789040"/>
          <a:ext cx="794334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551064"/>
              </p:ext>
            </p:extLst>
          </p:nvPr>
        </p:nvGraphicFramePr>
        <p:xfrm>
          <a:off x="1447589" y="267652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209007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525742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596341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показатели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693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124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60575201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840825"/>
              </p:ext>
            </p:extLst>
          </p:nvPr>
        </p:nvGraphicFramePr>
        <p:xfrm>
          <a:off x="1419556" y="4063134"/>
          <a:ext cx="7146472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64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665172" y="980728"/>
            <a:ext cx="7848872" cy="5328594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представительного и исполнительного органов муниципального образования ;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(резервный фонд, содержание архива);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политика;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избирательной комиссии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Проведение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выборов в представительные органы муниципального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бюджетам ВМО Санкт-Петербурга  на выполнение  отдельных государственных полномочий  Санкт-Петербурга по организации и осуществлению деятельности по опеке и попечительству;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ВМО Санкт-Петербурга на выполнение отдельного государственного полномочия Санкт-Петербурга  по  определению должностных лиц, уполномоченных составлять протоколы об административных  правонарушениях, и составлению протоколов об административных правонарушениях);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145207"/>
            <a:ext cx="792088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виды расходов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5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23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Скругленный прямоугольник 49"/>
          <p:cNvSpPr/>
          <p:nvPr/>
        </p:nvSpPr>
        <p:spPr>
          <a:xfrm>
            <a:off x="755577" y="764704"/>
            <a:ext cx="7776864" cy="5832647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 природного и техногенного характера, гражданской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обороне;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организации и финансировании проведения оплачиваемых общественных работ и временного трудоустройства несовершеннолетних 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лет, имеющих среднее профессиональное образование и ищущих работу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впервые;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Благоустройство;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Военно-патриотическое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воспитание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граждан;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реализации мер по профилактике дорожно-транспортного травматизма на территории муниципального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установленном порядке в мероприятиях по профилактике незаконного потребления наркотических средств и психотропных веществ, новых потенциально опасных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психоактивных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веществ, наркомании в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Санкт-Петербурге;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профилактике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терроризма и экстремизма;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и проведение досуговых мероприятий для жителей муниципального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Культура;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Спорт;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СМИ;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создании условий для реализации мер, направленных на укрепление межнационального и межконфессионального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согласия</a:t>
            </a:r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145207"/>
            <a:ext cx="777686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рограммные 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расходов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6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358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расходы бюджета МО Правобережный 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268760"/>
            <a:ext cx="792088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6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авильный пятиугольник 13"/>
          <p:cNvSpPr/>
          <p:nvPr/>
        </p:nvSpPr>
        <p:spPr>
          <a:xfrm rot="10800000">
            <a:off x="1293954" y="4631506"/>
            <a:ext cx="1980219" cy="1005116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85" y="131275"/>
            <a:ext cx="1710997" cy="444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prognoz\dept\Design\Внутренние работы\Презентации\909438 - Презентация для Минфина, оформление\в работе\Доход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31" y="1685366"/>
            <a:ext cx="1205174" cy="195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964" y="1628800"/>
            <a:ext cx="1192320" cy="206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prognoz\dept\Design\Внутренние работы\Презентации\909438 - Презентация для Минфина, оформление\в работе\Доход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-5168"/>
            <a:ext cx="1728190" cy="464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02530" y="569787"/>
            <a:ext cx="7704856" cy="452388"/>
          </a:xfrm>
          <a:prstGeom prst="rect">
            <a:avLst/>
          </a:prstGeom>
          <a:pattFill prst="lgGrid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– Расходы = Дефицит (Профицит)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30961" y="3716385"/>
            <a:ext cx="118307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239948" y="4607457"/>
            <a:ext cx="2088230" cy="8183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(расходы больше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доходов</a:t>
            </a:r>
            <a:r>
              <a:rPr lang="ru-RU" sz="1600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endParaRPr lang="ru-RU" sz="1600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184477" y="3987573"/>
            <a:ext cx="175952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228003" y="3852191"/>
            <a:ext cx="119232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5882" y="4583409"/>
            <a:ext cx="3631345" cy="480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230058" y="3926273"/>
            <a:ext cx="17663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авильный пятиугольник 18"/>
          <p:cNvSpPr/>
          <p:nvPr/>
        </p:nvSpPr>
        <p:spPr>
          <a:xfrm rot="10800000">
            <a:off x="5760129" y="4631506"/>
            <a:ext cx="2059994" cy="1020016"/>
          </a:xfrm>
          <a:prstGeom prst="pentag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760130" y="4739723"/>
            <a:ext cx="208823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(доходы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больше расходов</a:t>
            </a:r>
            <a:r>
              <a:rPr lang="ru-RU" sz="1600" b="1" dirty="0" smtClean="0">
                <a:solidFill>
                  <a:srgbClr val="4BACC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endParaRPr lang="ru-RU" sz="1600" b="1" dirty="0">
              <a:solidFill>
                <a:srgbClr val="4BACC6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49627" y="4582501"/>
            <a:ext cx="3631345" cy="480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17290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 algn="r"/>
              <a:t>8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5857" y="5653697"/>
            <a:ext cx="3996284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доходов над расходами принимается решение, как их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накапливать  резервы, остатки, погашать долг).</a:t>
            </a:r>
            <a:endParaRPr lang="ru-RU" sz="15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8432" y="5653697"/>
            <a:ext cx="4506244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 (например, использовать имеющиеся накопления, остатки, взять в долг). </a:t>
            </a:r>
            <a:endParaRPr lang="ru-RU" sz="15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171941"/>
            <a:ext cx="9144000" cy="3488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R="38100" algn="ctr">
              <a:lnSpc>
                <a:spcPts val="2015"/>
              </a:lnSpc>
              <a:buClr>
                <a:srgbClr val="000000"/>
              </a:buClr>
              <a:buSzPts val="1200"/>
            </a:pPr>
            <a:r>
              <a: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характеристика доходной и расходной части бюджета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86916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*Дефицит бюджета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компенсируется за счет остатков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счетах бюджета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3" y="1988841"/>
            <a:ext cx="8064896" cy="236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65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675</Words>
  <Application>Microsoft Office PowerPoint</Application>
  <PresentationFormat>Экран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PT Serif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Поступления денежных средств в бюджет по видам доходов в 2019-2021 годах</vt:lpstr>
      <vt:lpstr>Презентация PowerPoint</vt:lpstr>
      <vt:lpstr>Презентация PowerPoint</vt:lpstr>
      <vt:lpstr>Презентация PowerPoint</vt:lpstr>
      <vt:lpstr>Утвержденные расходы бюджета МО Правобережный на 2019-2021 годы</vt:lpstr>
      <vt:lpstr>Презентация PowerPoint</vt:lpstr>
      <vt:lpstr>Сравнительная характеристика доходной и расходной части бюджета в 2019-2021 годах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Admin1</dc:creator>
  <cp:lastModifiedBy>Пользователь Windows</cp:lastModifiedBy>
  <cp:revision>32</cp:revision>
  <dcterms:created xsi:type="dcterms:W3CDTF">2018-02-13T13:16:49Z</dcterms:created>
  <dcterms:modified xsi:type="dcterms:W3CDTF">2019-02-11T12:16:46Z</dcterms:modified>
</cp:coreProperties>
</file>