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9" r:id="rId3"/>
    <p:sldId id="256" r:id="rId4"/>
    <p:sldId id="262" r:id="rId5"/>
    <p:sldId id="263" r:id="rId6"/>
    <p:sldId id="264" r:id="rId7"/>
    <p:sldId id="261" r:id="rId8"/>
    <p:sldId id="258" r:id="rId9"/>
    <p:sldId id="260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8887" autoAdjust="0"/>
  </p:normalViewPr>
  <p:slideViewPr>
    <p:cSldViewPr>
      <p:cViewPr varScale="1">
        <p:scale>
          <a:sx n="111" d="100"/>
          <a:sy n="111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>
          <a:contourClr>
            <a:schemeClr val="bg1"/>
          </a:contourClr>
        </a:sp3d>
      </c:spPr>
    </c:sideWall>
    <c:backWall>
      <c:thickness val="0"/>
      <c:spPr>
        <a:solidFill>
          <a:schemeClr val="bg1"/>
        </a:solidFill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Лист3!$B$69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766281888533332E-2"/>
                  <c:y val="-3.83757316219860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73,5%</a:t>
                    </a:r>
                    <a:endParaRPr lang="en-US" dirty="0"/>
                  </a:p>
                </c:rich>
              </c:tx>
              <c:spPr>
                <a:gradFill>
                  <a:gsLst>
                    <a:gs pos="1600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5.33374575441525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1A7-4FCF-9F30-647A0683912F}"/>
                </c:ext>
              </c:extLst>
            </c:dLbl>
            <c:dLbl>
              <c:idx val="1"/>
              <c:layout>
                <c:manualLayout>
                  <c:x val="2.6287379726478478E-2"/>
                  <c:y val="-4.071136630499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A7-4FCF-9F30-647A0683912F}"/>
                </c:ext>
              </c:extLst>
            </c:dLbl>
            <c:dLbl>
              <c:idx val="2"/>
              <c:layout>
                <c:manualLayout>
                  <c:x val="2.3396079852693964E-2"/>
                  <c:y val="-4.981726342595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A7-4FCF-9F30-647A0683912F}"/>
                </c:ext>
              </c:extLst>
            </c:dLbl>
            <c:spPr>
              <a:gradFill>
                <a:gsLst>
                  <a:gs pos="1600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Лист3!$C$68:$E$68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Лист3!$C$69:$E$69</c:f>
              <c:numCache>
                <c:formatCode>0.0%</c:formatCode>
                <c:ptCount val="3"/>
                <c:pt idx="0">
                  <c:v>0.73499999999999999</c:v>
                </c:pt>
                <c:pt idx="1">
                  <c:v>0.8</c:v>
                </c:pt>
                <c:pt idx="2">
                  <c:v>0.78700000000000003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A7-4FCF-9F30-647A0683912F}"/>
            </c:ext>
          </c:extLst>
        </c:ser>
        <c:ser>
          <c:idx val="1"/>
          <c:order val="1"/>
          <c:tx>
            <c:strRef>
              <c:f>Лист3!$B$70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439052705589257E-3"/>
                  <c:y val="-1.70316301703163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A7-4FCF-9F30-647A0683912F}"/>
                </c:ext>
              </c:extLst>
            </c:dLbl>
            <c:dLbl>
              <c:idx val="1"/>
              <c:layout>
                <c:manualLayout>
                  <c:x val="3.365757629844407E-2"/>
                  <c:y val="-3.36679750024775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81231957833465E-2"/>
                      <c:h val="4.57096695726336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A7-4FCF-9F30-647A0683912F}"/>
                </c:ext>
              </c:extLst>
            </c:dLbl>
            <c:dLbl>
              <c:idx val="2"/>
              <c:layout>
                <c:manualLayout>
                  <c:x val="2.1650258350164993E-2"/>
                  <c:y val="-5.030436075232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A7-4FCF-9F30-647A068391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Лист3!$C$68:$E$68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Лист3!$C$70:$E$70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2.4E-2</c:v>
                </c:pt>
                <c:pt idx="2">
                  <c:v>2.5499999999999998E-2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A7-4FCF-9F30-647A0683912F}"/>
            </c:ext>
          </c:extLst>
        </c:ser>
        <c:ser>
          <c:idx val="2"/>
          <c:order val="2"/>
          <c:tx>
            <c:strRef>
              <c:f>Лист3!$B$71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538026740198267E-2"/>
                  <c:y val="-2.7420996837771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1A7-4FCF-9F30-647A0683912F}"/>
                </c:ext>
              </c:extLst>
            </c:dLbl>
            <c:dLbl>
              <c:idx val="1"/>
              <c:layout>
                <c:manualLayout>
                  <c:x val="2.0765907613179486E-2"/>
                  <c:y val="-3.7481868988237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A7-4FCF-9F30-647A0683912F}"/>
                </c:ext>
              </c:extLst>
            </c:dLbl>
            <c:dLbl>
              <c:idx val="2"/>
              <c:layout>
                <c:manualLayout>
                  <c:x val="2.4099325940104908E-2"/>
                  <c:y val="-4.129576297399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1A7-4FCF-9F30-647A068391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Лист3!$C$68:$E$68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Лист3!$C$71:$E$71</c:f>
              <c:numCache>
                <c:formatCode>0.0%</c:formatCode>
                <c:ptCount val="3"/>
                <c:pt idx="0">
                  <c:v>0.23899999999999999</c:v>
                </c:pt>
                <c:pt idx="1">
                  <c:v>0.17599999999999999</c:v>
                </c:pt>
                <c:pt idx="2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A7-4FCF-9F30-647A06839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117480"/>
        <c:axId val="385119776"/>
        <c:axId val="0"/>
      </c:bar3DChart>
      <c:catAx>
        <c:axId val="38511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85119776"/>
        <c:crosses val="autoZero"/>
        <c:auto val="1"/>
        <c:lblAlgn val="ctr"/>
        <c:lblOffset val="100"/>
        <c:noMultiLvlLbl val="0"/>
      </c:catAx>
      <c:valAx>
        <c:axId val="3851197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8511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212398986633557E-2"/>
          <c:y val="0.91275672461583279"/>
          <c:w val="0.82078163901642986"/>
          <c:h val="6.4359911469610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89536"/>
        <c:axId val="67573248"/>
      </c:barChart>
      <c:catAx>
        <c:axId val="398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573248"/>
        <c:crosses val="autoZero"/>
        <c:auto val="1"/>
        <c:lblAlgn val="ctr"/>
        <c:lblOffset val="100"/>
        <c:noMultiLvlLbl val="0"/>
      </c:catAx>
      <c:valAx>
        <c:axId val="675732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-* #,##0.0\ _₽_-;\-* #,##0.0\ _₽_-;_-* &quot;-&quot;?\ _₽_-;_-@_-" sourceLinked="1"/>
        <c:majorTickMark val="out"/>
        <c:minorTickMark val="none"/>
        <c:tickLblPos val="nextTo"/>
        <c:crossAx val="398895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Лист3!$B$79</c:f>
              <c:strCache>
                <c:ptCount val="1"/>
                <c:pt idx="0">
                  <c:v>Непрограммные виды расходов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Лист3!$C$78:$E$78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Лист3!$C$79:$E$79</c:f>
              <c:numCache>
                <c:formatCode>_-* #,##0.0\ _₽_-;\-* #,##0.0\ _₽_-;_-* "-"?\ _₽_-;_-@_-</c:formatCode>
                <c:ptCount val="3"/>
                <c:pt idx="0">
                  <c:v>58643.3</c:v>
                </c:pt>
                <c:pt idx="1">
                  <c:v>60773.9</c:v>
                </c:pt>
                <c:pt idx="2">
                  <c:v>63272.800000000003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D-4351-A2FD-8520C0E59BCD}"/>
            </c:ext>
          </c:extLst>
        </c:ser>
        <c:ser>
          <c:idx val="1"/>
          <c:order val="1"/>
          <c:tx>
            <c:strRef>
              <c:f>Лист3!$B$80</c:f>
              <c:strCache>
                <c:ptCount val="1"/>
                <c:pt idx="0">
                  <c:v>Програмные виды расходов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Лист3!$C$78:$E$78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Лист3!$C$80:$E$80</c:f>
              <c:numCache>
                <c:formatCode>_-* #,##0.0\ _₽_-;\-* #,##0.0\ _₽_-;_-* "-"?\ _₽_-;_-@_-</c:formatCode>
                <c:ptCount val="3"/>
                <c:pt idx="0">
                  <c:v>83825.399999999994</c:v>
                </c:pt>
                <c:pt idx="1">
                  <c:v>85600.4</c:v>
                </c:pt>
                <c:pt idx="2">
                  <c:v>85668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8D-4351-A2FD-8520C0E59BCD}"/>
            </c:ext>
          </c:extLst>
        </c:ser>
        <c:ser>
          <c:idx val="2"/>
          <c:order val="2"/>
          <c:tx>
            <c:strRef>
              <c:f>Лист3!$B$81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Лист3!$C$78:$E$78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Лист3!$C$81:$E$81</c:f>
              <c:numCache>
                <c:formatCode>_-* #,##0.0\ _₽_-;\-* #,##0.0\ _₽_-;_-* "-"?\ _₽_-;_-@_-</c:formatCode>
                <c:ptCount val="3"/>
                <c:pt idx="1">
                  <c:v>12800.6</c:v>
                </c:pt>
                <c:pt idx="2">
                  <c:v>6627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9-4E44-AF8A-382F7B4E37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3321232"/>
        <c:axId val="303323856"/>
        <c:axId val="0"/>
      </c:bar3DChart>
      <c:catAx>
        <c:axId val="30332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03323856"/>
        <c:crosses val="autoZero"/>
        <c:auto val="1"/>
        <c:lblAlgn val="ctr"/>
        <c:lblOffset val="100"/>
        <c:noMultiLvlLbl val="0"/>
      </c:catAx>
      <c:valAx>
        <c:axId val="3033238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-* #,##0.0\ _₽_-;\-* #,##0.0\ _₽_-;_-* &quot;-&quot;?\ _₽_-;_-@_-" sourceLinked="1"/>
        <c:majorTickMark val="none"/>
        <c:minorTickMark val="none"/>
        <c:tickLblPos val="nextTo"/>
        <c:crossAx val="30332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722949169884099E-2"/>
          <c:y val="0.89554740588933235"/>
          <c:w val="0.89999988805665232"/>
          <c:h val="8.7475281343256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DC31-DCA4-4F18-BA8C-0B261AF688DC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0740-4729-442A-9459-00EBB81DF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7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4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1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8E77-4B15-4BB2-B15C-6463ACF34E00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1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0" y="3382946"/>
            <a:ext cx="6624736" cy="2278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2020-2022 годы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91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Внутригородское муниципальное образование Санкт-Петербурга муниципальный округ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ПРАВОБЕРЕЖНЫЙ</a:t>
            </a:r>
          </a:p>
        </p:txBody>
      </p:sp>
      <p:pic>
        <p:nvPicPr>
          <p:cNvPr id="1026" name="Рисунок 2" descr="img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3" y="92998"/>
            <a:ext cx="1119067" cy="13982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7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0850" y="1916832"/>
            <a:ext cx="2520280" cy="475252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доходы, уменьшенные на величину расходов;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для отдельных видов деятельности;</a:t>
            </a: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налогообложения.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8144" y="1916832"/>
            <a:ext cx="3072741" cy="475252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попечительству;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Субвенции бюджетам ВМО Санкт-Петербурга на содержание ребенка в семье опекуна и приемной семье, на вознаграждение, причитающееся приемному родителю.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87824" y="1916832"/>
            <a:ext cx="2736304" cy="4752528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составляющие восстановительную стоимость зеленых насаждений общего пользования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штрафы, установленные законами субъектов Российской Федерации об административных правонарушениях, за нарушение законов и иных нормативных правовых актов субъектов Российской Федерации.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59322" y="1259123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680745" y="1250298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34986" y="1193390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2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39898" y="545317"/>
            <a:ext cx="6125990" cy="64807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безвозмездные и безвозвратные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850" y="1466322"/>
            <a:ext cx="2520280" cy="45051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87824" y="1475147"/>
            <a:ext cx="2736304" cy="441685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68144" y="1485263"/>
            <a:ext cx="3072741" cy="431569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570990" y="1193390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денежных средств в бюджет по видам доходов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2020-2022 годах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173329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142 468,7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159 174,9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325445"/>
              </p:ext>
            </p:extLst>
          </p:nvPr>
        </p:nvGraphicFramePr>
        <p:xfrm>
          <a:off x="179512" y="2708920"/>
          <a:ext cx="8784976" cy="332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1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>
            <a:off x="7570877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439976" y="1772816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4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5317"/>
            <a:ext cx="9144000" cy="108348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600" b="1" i="1" dirty="0" smtClean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утверждаются в соответствии с расходными обязательствами на основании проекта Закона Санкт-Петербурга "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Санкт-Петербурга на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и 2022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1988840"/>
            <a:ext cx="2376264" cy="413586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1988840"/>
            <a:ext cx="2736304" cy="413586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39976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561007"/>
              </p:ext>
            </p:extLst>
          </p:nvPr>
        </p:nvGraphicFramePr>
        <p:xfrm>
          <a:off x="611560" y="3789040"/>
          <a:ext cx="79433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452"/>
              </p:ext>
            </p:extLst>
          </p:nvPr>
        </p:nvGraphicFramePr>
        <p:xfrm>
          <a:off x="1447589" y="267652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209007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525742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596341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9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124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142 468,7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159 174,9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057520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39639"/>
              </p:ext>
            </p:extLst>
          </p:nvPr>
        </p:nvGraphicFramePr>
        <p:xfrm>
          <a:off x="1419556" y="4063134"/>
          <a:ext cx="7146472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endCxn id="23" idx="0"/>
          </p:cNvCxnSpPr>
          <p:nvPr/>
        </p:nvCxnSpPr>
        <p:spPr>
          <a:xfrm>
            <a:off x="4572000" y="17728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228184" y="1988841"/>
            <a:ext cx="2337844" cy="4135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утвержденные расходы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665172" y="980728"/>
            <a:ext cx="7848872" cy="5328594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представительного и исполнительного органов муниципального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(резервный фонд, содержание архива);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обеспечение, опека);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комиссии;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попечительству; на содержание ребенка в семье опекуна и приемной семье; на вознаграждение, причитающееся приемному родителю;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45207"/>
            <a:ext cx="792088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5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23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755577" y="764704"/>
            <a:ext cx="7776864" cy="5832647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 природного и техногенного характера, гражданской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и финансировании проведения оплачиваемых общественных работ и временного трудоустройства несовершеннолетних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Благоустройство;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Военно-патриотическое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воспитание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граждан;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реализации мер по профилактике дорожно-транспортного травматизма на территории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психоактивных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веществ, наркомании в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Санкт-Петербурге;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профилактике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терроризма и экстремизма;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и проведение досуговых мероприятий для жителей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Культура;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Спорт;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СМИ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45207"/>
            <a:ext cx="777686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6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35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МО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Правобережный </a:t>
            </a:r>
            <a:b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годы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791081"/>
              </p:ext>
            </p:extLst>
          </p:nvPr>
        </p:nvGraphicFramePr>
        <p:xfrm>
          <a:off x="539551" y="1268758"/>
          <a:ext cx="7992888" cy="46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5080">
                  <a:extLst>
                    <a:ext uri="{9D8B030D-6E8A-4147-A177-3AD203B41FA5}">
                      <a16:colId xmlns:a16="http://schemas.microsoft.com/office/drawing/2014/main" val="2251356224"/>
                    </a:ext>
                  </a:extLst>
                </a:gridCol>
                <a:gridCol w="875519">
                  <a:extLst>
                    <a:ext uri="{9D8B030D-6E8A-4147-A177-3AD203B41FA5}">
                      <a16:colId xmlns:a16="http://schemas.microsoft.com/office/drawing/2014/main" val="1529705577"/>
                    </a:ext>
                  </a:extLst>
                </a:gridCol>
                <a:gridCol w="784948">
                  <a:extLst>
                    <a:ext uri="{9D8B030D-6E8A-4147-A177-3AD203B41FA5}">
                      <a16:colId xmlns:a16="http://schemas.microsoft.com/office/drawing/2014/main" val="470204680"/>
                    </a:ext>
                  </a:extLst>
                </a:gridCol>
                <a:gridCol w="849103">
                  <a:extLst>
                    <a:ext uri="{9D8B030D-6E8A-4147-A177-3AD203B41FA5}">
                      <a16:colId xmlns:a16="http://schemas.microsoft.com/office/drawing/2014/main" val="2736696229"/>
                    </a:ext>
                  </a:extLst>
                </a:gridCol>
                <a:gridCol w="739663">
                  <a:extLst>
                    <a:ext uri="{9D8B030D-6E8A-4147-A177-3AD203B41FA5}">
                      <a16:colId xmlns:a16="http://schemas.microsoft.com/office/drawing/2014/main" val="1807101972"/>
                    </a:ext>
                  </a:extLst>
                </a:gridCol>
                <a:gridCol w="849103">
                  <a:extLst>
                    <a:ext uri="{9D8B030D-6E8A-4147-A177-3AD203B41FA5}">
                      <a16:colId xmlns:a16="http://schemas.microsoft.com/office/drawing/2014/main" val="1066045301"/>
                    </a:ext>
                  </a:extLst>
                </a:gridCol>
                <a:gridCol w="709472">
                  <a:extLst>
                    <a:ext uri="{9D8B030D-6E8A-4147-A177-3AD203B41FA5}">
                      <a16:colId xmlns:a16="http://schemas.microsoft.com/office/drawing/2014/main" val="1646102492"/>
                    </a:ext>
                  </a:extLst>
                </a:gridCol>
              </a:tblGrid>
              <a:tr h="526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программных и непрограммных видов деятельности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Сумма </a:t>
                      </a:r>
                      <a:r>
                        <a:rPr lang="ru-RU" sz="1000" u="none" strike="noStrike" dirty="0" smtClean="0">
                          <a:effectLst/>
                        </a:rPr>
                        <a:t>2020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к итогу 2020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Сумма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к итогу 2021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Сумма </a:t>
                      </a:r>
                      <a:r>
                        <a:rPr lang="ru-RU" sz="1000" u="none" strike="noStrike" dirty="0" smtClean="0">
                          <a:effectLst/>
                        </a:rPr>
                        <a:t>2022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к итогу 2022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4551826"/>
                  </a:ext>
                </a:extLst>
              </a:tr>
              <a:tr h="731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Содержание представительного, избирательного и исполнительного органов муниципального образования и другие общегосударственные вопросы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32 389,4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33 398,0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34 722,5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688818"/>
                  </a:ext>
                </a:extLst>
              </a:tr>
              <a:tr h="54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219,5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0364405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Общественная работа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1 114,0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9889718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Благоустройство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65 459,4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66 499,1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65 564,4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8607012"/>
                  </a:ext>
                </a:extLst>
              </a:tr>
              <a:tr h="365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8097742"/>
                  </a:ext>
                </a:extLst>
              </a:tr>
              <a:tr h="54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Военно-патриотическое воспитание, профилактика правонарушений, досуговые мероприятия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6 818,0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7 083,2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7 372,2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687976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Культура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7 767,1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8 069,3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8 398,5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9828225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Пенсионное обеспечение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3 702,1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3 979,0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4 197,6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0349330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Охрана семьи и детства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22 441,7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23 314,5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24 266,3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1419146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Массовый 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1 313,5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1 364,6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1 420,3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744124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Периодическая печать и издательства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1 443,9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1 500,1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1 561,3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3658893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Условно утвержденные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12 800,6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6 627,0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60300"/>
                  </a:ext>
                </a:extLst>
              </a:tr>
              <a:tr h="215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Итого: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142 468,7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159 174,9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155 567,8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49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ильный пятиугольник 13"/>
          <p:cNvSpPr/>
          <p:nvPr/>
        </p:nvSpPr>
        <p:spPr>
          <a:xfrm rot="10800000">
            <a:off x="1293954" y="4631506"/>
            <a:ext cx="1980219" cy="1005116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85" y="131275"/>
            <a:ext cx="1710997" cy="444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1" y="1685366"/>
            <a:ext cx="1205174" cy="195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64" y="1628800"/>
            <a:ext cx="1192320" cy="20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5168"/>
            <a:ext cx="1728190" cy="46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02530" y="569787"/>
            <a:ext cx="7704856" cy="452388"/>
          </a:xfrm>
          <a:prstGeom prst="rect">
            <a:avLst/>
          </a:prstGeom>
          <a:pattFill prst="lgGri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– Расходы = Дефицит (Профицит)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0961" y="3716385"/>
            <a:ext cx="118307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39948" y="4607457"/>
            <a:ext cx="2088230" cy="818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больше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доходов</a:t>
            </a:r>
            <a:r>
              <a:rPr lang="ru-RU" sz="16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84477" y="3987573"/>
            <a:ext cx="175952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228003" y="3852191"/>
            <a:ext cx="11923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882" y="4583409"/>
            <a:ext cx="3631345" cy="48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230058" y="3926273"/>
            <a:ext cx="17663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ильный пятиугольник 18"/>
          <p:cNvSpPr/>
          <p:nvPr/>
        </p:nvSpPr>
        <p:spPr>
          <a:xfrm rot="10800000">
            <a:off x="5760129" y="4631506"/>
            <a:ext cx="2059994" cy="1020016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60130" y="4739723"/>
            <a:ext cx="208823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больше расходов</a:t>
            </a:r>
            <a:r>
              <a:rPr lang="ru-RU" sz="1600" b="1" dirty="0" smtClean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4BACC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49627" y="4582501"/>
            <a:ext cx="3631345" cy="480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17290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8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5857" y="5653697"/>
            <a:ext cx="399628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решение, как их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 резервы, остатки, погашать долг).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32" y="5653697"/>
            <a:ext cx="450624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долг). </a:t>
            </a:r>
            <a:endParaRPr lang="ru-RU" sz="1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71941"/>
            <a:ext cx="9144000" cy="348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38100" algn="ctr">
              <a:lnSpc>
                <a:spcPts val="2015"/>
              </a:lnSpc>
              <a:buClr>
                <a:srgbClr val="000000"/>
              </a:buClr>
              <a:buSzPts val="1200"/>
            </a:pP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доходной и расходной частей бюджета в 2020-2022 годах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510812"/>
              </p:ext>
            </p:extLst>
          </p:nvPr>
        </p:nvGraphicFramePr>
        <p:xfrm>
          <a:off x="683568" y="1916833"/>
          <a:ext cx="7848873" cy="2327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3320">
                  <a:extLst>
                    <a:ext uri="{9D8B030D-6E8A-4147-A177-3AD203B41FA5}">
                      <a16:colId xmlns:a16="http://schemas.microsoft.com/office/drawing/2014/main" val="713109941"/>
                    </a:ext>
                  </a:extLst>
                </a:gridCol>
                <a:gridCol w="2045700">
                  <a:extLst>
                    <a:ext uri="{9D8B030D-6E8A-4147-A177-3AD203B41FA5}">
                      <a16:colId xmlns:a16="http://schemas.microsoft.com/office/drawing/2014/main" val="2762831763"/>
                    </a:ext>
                  </a:extLst>
                </a:gridCol>
                <a:gridCol w="1778869">
                  <a:extLst>
                    <a:ext uri="{9D8B030D-6E8A-4147-A177-3AD203B41FA5}">
                      <a16:colId xmlns:a16="http://schemas.microsoft.com/office/drawing/2014/main" val="1510099703"/>
                    </a:ext>
                  </a:extLst>
                </a:gridCol>
                <a:gridCol w="1600984">
                  <a:extLst>
                    <a:ext uri="{9D8B030D-6E8A-4147-A177-3AD203B41FA5}">
                      <a16:colId xmlns:a16="http://schemas.microsoft.com/office/drawing/2014/main" val="3272941463"/>
                    </a:ext>
                  </a:extLst>
                </a:gridCol>
              </a:tblGrid>
              <a:tr h="58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2817048"/>
                  </a:ext>
                </a:extLst>
              </a:tr>
              <a:tr h="581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Доходы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142 468,7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159 174,9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155 567,8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446390"/>
                  </a:ext>
                </a:extLst>
              </a:tr>
              <a:tr h="581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Расходы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142 468,7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159 174,9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155 567,8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192354"/>
                  </a:ext>
                </a:extLst>
              </a:tr>
              <a:tr h="581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Дефицит/профицит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0,0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6674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65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835</Words>
  <Application>Microsoft Office PowerPoint</Application>
  <PresentationFormat>Экран (4:3)</PresentationFormat>
  <Paragraphs>216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PT Serif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Поступления денежных средств в бюджет по видам доходов в 2020-2022 годах</vt:lpstr>
      <vt:lpstr>Презентация PowerPoint</vt:lpstr>
      <vt:lpstr>Презентация PowerPoint</vt:lpstr>
      <vt:lpstr>Презентация PowerPoint</vt:lpstr>
      <vt:lpstr>Расходы бюджета МО Правобережный  на 2020-2022 годы</vt:lpstr>
      <vt:lpstr>Презентация PowerPoint</vt:lpstr>
      <vt:lpstr>Сравнительная характеристика доходной и расходной частей бюджета в 2020-2022 годах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</dc:creator>
  <cp:lastModifiedBy>Пользователь Windows</cp:lastModifiedBy>
  <cp:revision>53</cp:revision>
  <cp:lastPrinted>2019-11-12T12:42:53Z</cp:lastPrinted>
  <dcterms:created xsi:type="dcterms:W3CDTF">2018-02-13T13:16:49Z</dcterms:created>
  <dcterms:modified xsi:type="dcterms:W3CDTF">2020-01-09T12:33:21Z</dcterms:modified>
</cp:coreProperties>
</file>