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openxmlformats-officedocument.themeOverride+xml" PartName="/ppt/theme/themeOverride1.xml"/>
  <Override ContentType="application/vnd.openxmlformats-officedocument.drawingml.chart+xml" PartName="/ppt/charts/chart3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chart+xml" PartName="/ppt/charts/chart4.xml"/>
  <Override ContentType="application/vnd.ms-office.chartstyle+xml" PartName="/ppt/charts/style3.xml"/>
  <Override ContentType="application/vnd.ms-office.chartcolorstyle+xml" PartName="/ppt/charts/colors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5"/>
  </p:notesMasterIdLst>
  <p:sldIdLst>
    <p:sldId id="257" r:id="rId2"/>
    <p:sldId id="265" r:id="rId3"/>
    <p:sldId id="266" r:id="rId4"/>
    <p:sldId id="268" r:id="rId5"/>
    <p:sldId id="269" r:id="rId6"/>
    <p:sldId id="270" r:id="rId7"/>
    <p:sldId id="334" r:id="rId8"/>
    <p:sldId id="256" r:id="rId9"/>
    <p:sldId id="271" r:id="rId10"/>
    <p:sldId id="262" r:id="rId11"/>
    <p:sldId id="264" r:id="rId12"/>
    <p:sldId id="27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08" r:id="rId37"/>
    <p:sldId id="309" r:id="rId38"/>
    <p:sldId id="310" r:id="rId39"/>
    <p:sldId id="311" r:id="rId40"/>
    <p:sldId id="336" r:id="rId41"/>
    <p:sldId id="312" r:id="rId42"/>
    <p:sldId id="314" r:id="rId43"/>
    <p:sldId id="315" r:id="rId44"/>
    <p:sldId id="316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9" r:id="rId56"/>
    <p:sldId id="330" r:id="rId57"/>
    <p:sldId id="331" r:id="rId58"/>
    <p:sldId id="332" r:id="rId59"/>
    <p:sldId id="380" r:id="rId60"/>
    <p:sldId id="349" r:id="rId61"/>
    <p:sldId id="350" r:id="rId62"/>
    <p:sldId id="381" r:id="rId63"/>
    <p:sldId id="351" r:id="rId64"/>
    <p:sldId id="352" r:id="rId65"/>
    <p:sldId id="348" r:id="rId66"/>
    <p:sldId id="353" r:id="rId67"/>
    <p:sldId id="354" r:id="rId68"/>
    <p:sldId id="355" r:id="rId69"/>
    <p:sldId id="263" r:id="rId70"/>
    <p:sldId id="261" r:id="rId71"/>
    <p:sldId id="379" r:id="rId72"/>
    <p:sldId id="260" r:id="rId73"/>
    <p:sldId id="273" r:id="rId7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75D"/>
    <a:srgbClr val="CCE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8887" autoAdjust="0"/>
  </p:normalViewPr>
  <p:slideViewPr>
    <p:cSldViewPr>
      <p:cViewPr varScale="1">
        <p:scale>
          <a:sx n="111" d="100"/>
          <a:sy n="111" d="100"/>
        </p:scale>
        <p:origin x="10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902149305814836E-2"/>
          <c:y val="4.1952833843354062E-2"/>
          <c:w val="0.9681957013883703"/>
          <c:h val="0.7823140426375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Лист3!$B$69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21193182542559E-2"/>
                  <c:y val="-4.7910466586384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3 363,5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30225056960893E-2"/>
                      <c:h val="4.8093203160426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A7-4FCF-9F30-647A0683912F}"/>
                </c:ext>
              </c:extLst>
            </c:dLbl>
            <c:dLbl>
              <c:idx val="1"/>
              <c:layout>
                <c:manualLayout>
                  <c:x val="2.6287379726478478E-2"/>
                  <c:y val="-4.071136630499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A7-4FCF-9F30-647A0683912F}"/>
                </c:ext>
              </c:extLst>
            </c:dLbl>
            <c:dLbl>
              <c:idx val="2"/>
              <c:layout>
                <c:manualLayout>
                  <c:x val="2.3396079852693964E-2"/>
                  <c:y val="-4.981726342595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A7-4FCF-9F30-647A06839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Лист3!$C$68:$E$68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Лист3!$C$69:$E$69</c:f>
              <c:numCache>
                <c:formatCode>_-* #,##0.0\ _₽_-;\-* #,##0.0\ _₽_-;_-* "-"?\ _₽_-;_-@_-</c:formatCode>
                <c:ptCount val="3"/>
                <c:pt idx="0">
                  <c:v>3363.5</c:v>
                </c:pt>
                <c:pt idx="1">
                  <c:v>3826.7</c:v>
                </c:pt>
                <c:pt idx="2">
                  <c:v>4170.8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A7-4FCF-9F30-647A0683912F}"/>
            </c:ext>
          </c:extLst>
        </c:ser>
        <c:ser>
          <c:idx val="1"/>
          <c:order val="1"/>
          <c:tx>
            <c:strRef>
              <c:f>Лист3!$B$70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78168728064769E-2"/>
                  <c:y val="-1.7031589252627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A7-4FCF-9F30-647A0683912F}"/>
                </c:ext>
              </c:extLst>
            </c:dLbl>
            <c:dLbl>
              <c:idx val="1"/>
              <c:layout>
                <c:manualLayout>
                  <c:x val="3.365757629844407E-2"/>
                  <c:y val="-3.366797500247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A7-4FCF-9F30-647A0683912F}"/>
                </c:ext>
              </c:extLst>
            </c:dLbl>
            <c:dLbl>
              <c:idx val="2"/>
              <c:layout>
                <c:manualLayout>
                  <c:x val="2.1650258350164993E-2"/>
                  <c:y val="-5.030436075232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1A7-4FCF-9F30-647A06839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Лист3!$C$68:$E$68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Лист3!$C$70:$E$70</c:f>
              <c:numCache>
                <c:formatCode>_-* #,##0.0\ _₽_-;\-* #,##0.0\ _₽_-;_-* "-"?\ _₽_-;_-@_-</c:formatCode>
                <c:ptCount val="3"/>
                <c:pt idx="0">
                  <c:v>15</c:v>
                </c:pt>
                <c:pt idx="1">
                  <c:v>75.5</c:v>
                </c:pt>
                <c:pt idx="2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A7-4FCF-9F30-647A0683912F}"/>
            </c:ext>
          </c:extLst>
        </c:ser>
        <c:ser>
          <c:idx val="2"/>
          <c:order val="2"/>
          <c:tx>
            <c:strRef>
              <c:f>Лист3!$B$71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38026740198267E-2"/>
                  <c:y val="-2.7420996837771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1A7-4FCF-9F30-647A0683912F}"/>
                </c:ext>
              </c:extLst>
            </c:dLbl>
            <c:dLbl>
              <c:idx val="1"/>
              <c:layout>
                <c:manualLayout>
                  <c:x val="2.0765907613179486E-2"/>
                  <c:y val="-3.748186898823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A7-4FCF-9F30-647A0683912F}"/>
                </c:ext>
              </c:extLst>
            </c:dLbl>
            <c:dLbl>
              <c:idx val="2"/>
              <c:layout>
                <c:manualLayout>
                  <c:x val="2.4099325940104908E-2"/>
                  <c:y val="-4.129576297399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1A7-4FCF-9F30-647A06839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Лист3!$C$68:$E$68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Лист3!$C$71:$E$71</c:f>
              <c:numCache>
                <c:formatCode>_-* #,##0.0\ _₽_-;\-* #,##0.0\ _₽_-;_-* "-"?\ _₽_-;_-@_-</c:formatCode>
                <c:ptCount val="3"/>
                <c:pt idx="0">
                  <c:v>151911</c:v>
                </c:pt>
                <c:pt idx="1">
                  <c:v>157242.1</c:v>
                </c:pt>
                <c:pt idx="2">
                  <c:v>163371.9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A7-4FCF-9F30-647A0683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117480"/>
        <c:axId val="385119776"/>
        <c:axId val="0"/>
      </c:bar3DChart>
      <c:catAx>
        <c:axId val="38511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119776"/>
        <c:crosses val="autoZero"/>
        <c:auto val="1"/>
        <c:lblAlgn val="ctr"/>
        <c:lblOffset val="100"/>
        <c:noMultiLvlLbl val="0"/>
      </c:catAx>
      <c:valAx>
        <c:axId val="3851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11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89536"/>
        <c:axId val="67573248"/>
      </c:barChart>
      <c:catAx>
        <c:axId val="3988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573248"/>
        <c:crosses val="autoZero"/>
        <c:auto val="1"/>
        <c:lblAlgn val="ctr"/>
        <c:lblOffset val="100"/>
        <c:noMultiLvlLbl val="0"/>
      </c:catAx>
      <c:valAx>
        <c:axId val="675732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_-* #,##0.0\ _₽_-;\-* #,##0.0\ _₽_-;_-* &quot;-&quot;?\ _₽_-;_-@_-" sourceLinked="1"/>
        <c:majorTickMark val="out"/>
        <c:minorTickMark val="none"/>
        <c:tickLblPos val="nextTo"/>
        <c:crossAx val="3988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Лист3!$B$79</c:f>
              <c:strCache>
                <c:ptCount val="1"/>
                <c:pt idx="0">
                  <c:v>Программные виды расходов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Лист3!$C$78:$E$78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Лист3!$C$79:$E$79</c:f>
              <c:numCache>
                <c:formatCode>_-* #,##0.0\ _₽_-;\-* #,##0.0\ _₽_-;_-* "-"?\ _₽_-;_-@_-</c:formatCode>
                <c:ptCount val="3"/>
                <c:pt idx="0">
                  <c:v>90532.5</c:v>
                </c:pt>
                <c:pt idx="1">
                  <c:v>91113.2</c:v>
                </c:pt>
                <c:pt idx="2">
                  <c:v>91314.6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D-4351-A2FD-8520C0E59BCD}"/>
            </c:ext>
          </c:extLst>
        </c:ser>
        <c:ser>
          <c:idx val="1"/>
          <c:order val="1"/>
          <c:tx>
            <c:strRef>
              <c:f>Лист3!$B$80</c:f>
              <c:strCache>
                <c:ptCount val="1"/>
                <c:pt idx="0">
                  <c:v>Нерограмные виды расходов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562456722435737E-2"/>
                  <c:y val="4.566210045662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D9-422A-AEDA-9B2A7193F30D}"/>
                </c:ext>
              </c:extLst>
            </c:dLbl>
            <c:dLbl>
              <c:idx val="1"/>
              <c:layout>
                <c:manualLayout>
                  <c:x val="3.5124913444871481E-2"/>
                  <c:y val="-2.283105022831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D9-422A-AEDA-9B2A7193F30D}"/>
                </c:ext>
              </c:extLst>
            </c:dLbl>
            <c:dLbl>
              <c:idx val="2"/>
              <c:layout>
                <c:manualLayout>
                  <c:x val="2.5545391596270173E-2"/>
                  <c:y val="-9.13242009132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D9-422A-AEDA-9B2A7193F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Лист3!$C$78:$E$78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Лист3!$C$80:$E$80</c:f>
              <c:numCache>
                <c:formatCode>_-* #,##0.0\ _₽_-;\-* #,##0.0\ _₽_-;_-* "-"?\ _₽_-;_-@_-</c:formatCode>
                <c:ptCount val="3"/>
                <c:pt idx="0">
                  <c:v>64757</c:v>
                </c:pt>
                <c:pt idx="1">
                  <c:v>66656</c:v>
                </c:pt>
                <c:pt idx="2">
                  <c:v>69430.5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D-4351-A2FD-8520C0E59BCD}"/>
            </c:ext>
          </c:extLst>
        </c:ser>
        <c:ser>
          <c:idx val="2"/>
          <c:order val="2"/>
          <c:tx>
            <c:strRef>
              <c:f>Лист3!$B$81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Лист3!$C$78:$E$78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Лист3!$C$81:$E$81</c:f>
              <c:numCache>
                <c:formatCode>_-* #,##0.0\ _₽_-;\-* #,##0.0\ _₽_-;_-* "-"?\ _₽_-;_-@_-</c:formatCode>
                <c:ptCount val="3"/>
                <c:pt idx="1">
                  <c:v>3375.1</c:v>
                </c:pt>
                <c:pt idx="2">
                  <c:v>6873.1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9-4E44-AF8A-382F7B4E3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321232"/>
        <c:axId val="303323856"/>
        <c:axId val="0"/>
      </c:bar3DChart>
      <c:catAx>
        <c:axId val="3033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23856"/>
        <c:crosses val="autoZero"/>
        <c:auto val="1"/>
        <c:lblAlgn val="ctr"/>
        <c:lblOffset val="100"/>
        <c:noMultiLvlLbl val="0"/>
      </c:catAx>
      <c:valAx>
        <c:axId val="30332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2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 местного бюджета </a:t>
            </a:r>
            <a:r>
              <a:rPr lang="ru-RU" dirty="0"/>
              <a:t>на 2022 год в % от </a:t>
            </a:r>
            <a:r>
              <a:rPr lang="ru-RU" dirty="0" smtClean="0"/>
              <a:t>общего объема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84646150427735E-3"/>
          <c:y val="9.8747422447566874E-2"/>
          <c:w val="0.99118153538495724"/>
          <c:h val="0.429398717602806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 расходы на 2022 год в % от общих расходов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A0-4BF4-BF47-5D118C5D9A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A0-4BF4-BF47-5D118C5D9A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A0-4BF4-BF47-5D118C5D9A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A0-4BF4-BF47-5D118C5D9A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A0-4BF4-BF47-5D118C5D9A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F2-45EA-932A-2A8DC088FF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0A0-4BF4-BF47-5D118C5D9A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0A0-4BF4-BF47-5D118C5D9A3E}"/>
              </c:ext>
            </c:extLst>
          </c:dPt>
          <c:dLbls>
            <c:dLbl>
              <c:idx val="2"/>
              <c:layout>
                <c:manualLayout>
                  <c:x val="2.3178558863829919E-2"/>
                  <c:y val="-7.41662098594661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A0-4BF4-BF47-5D118C5D9A3E}"/>
                </c:ext>
              </c:extLst>
            </c:dLbl>
            <c:dLbl>
              <c:idx val="5"/>
              <c:layout>
                <c:manualLayout>
                  <c:x val="-2.0438701255416063E-2"/>
                  <c:y val="1.102746825444303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F2-45EA-932A-2A8DC088FFC7}"/>
                </c:ext>
              </c:extLst>
            </c:dLbl>
            <c:dLbl>
              <c:idx val="7"/>
              <c:layout>
                <c:manualLayout>
                  <c:x val="4.580469068251676E-2"/>
                  <c:y val="-1.004146669906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0A0-4BF4-BF47-5D118C5D9A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Содержание представительного, исполнительного органов муниципального образования и другие общегосударственные вопросы</c:v>
                </c:pt>
                <c:pt idx="1">
                  <c:v>Благоустройство</c:v>
                </c:pt>
                <c:pt idx="2">
                  <c:v>Военно-патриотическое воспитание, профилактика ДДТ, наркомании, терроризма, укрепление межнационального согласия, досуговые мероприятия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Массовый спорт</c:v>
                </c:pt>
                <c:pt idx="6">
                  <c:v>Периодическая печать и издательства</c:v>
                </c:pt>
                <c:pt idx="7">
                  <c:v>Иные вопросы местного значения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22.592319506470179</c:v>
                </c:pt>
                <c:pt idx="1">
                  <c:v>47.414731839564183</c:v>
                </c:pt>
                <c:pt idx="2">
                  <c:v>2.8</c:v>
                </c:pt>
                <c:pt idx="3">
                  <c:v>6.1</c:v>
                </c:pt>
                <c:pt idx="4">
                  <c:v>19.028008976782079</c:v>
                </c:pt>
                <c:pt idx="5">
                  <c:v>0.3</c:v>
                </c:pt>
                <c:pt idx="6">
                  <c:v>0.8088119286880312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2-45EA-932A-2A8DC088FF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558849942598969E-2"/>
          <c:y val="0.58270128105424179"/>
          <c:w val="0.95623090489945561"/>
          <c:h val="0.35140249984433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EF018-FC29-4BFA-9241-6D71B5FD5D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4F036D7-0004-4A62-8C1F-A7FAD68446A4}">
      <dgm:prSet phldrT="[Текст]"/>
      <dgm:spPr/>
      <dgm:t>
        <a:bodyPr/>
        <a:lstStyle/>
        <a:p>
          <a:r>
            <a:rPr lang="ru-RU" b="1" dirty="0" smtClean="0"/>
            <a:t>Налоговые доходы</a:t>
          </a:r>
          <a:endParaRPr lang="ru-RU" b="1" dirty="0"/>
        </a:p>
      </dgm:t>
    </dgm:pt>
    <dgm:pt modelId="{8D28D9BE-CFAD-4C18-8DD8-1C955EE89A61}" type="parTrans" cxnId="{D02A2057-03C9-4499-9244-6EF838E73DC0}">
      <dgm:prSet/>
      <dgm:spPr/>
      <dgm:t>
        <a:bodyPr/>
        <a:lstStyle/>
        <a:p>
          <a:endParaRPr lang="ru-RU"/>
        </a:p>
      </dgm:t>
    </dgm:pt>
    <dgm:pt modelId="{48CCA03D-97DC-449A-9457-144B463350F4}" type="sibTrans" cxnId="{D02A2057-03C9-4499-9244-6EF838E73DC0}">
      <dgm:prSet/>
      <dgm:spPr/>
      <dgm:t>
        <a:bodyPr/>
        <a:lstStyle/>
        <a:p>
          <a:endParaRPr lang="ru-RU"/>
        </a:p>
      </dgm:t>
    </dgm:pt>
    <dgm:pt modelId="{0FFCFB65-E133-4B5F-A83D-F4DD26CB2B70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9E0707FD-1571-4943-B491-8A9EDF9F31D3}" type="parTrans" cxnId="{B437CE7C-585E-4C95-9B62-9A7DF488BD62}">
      <dgm:prSet/>
      <dgm:spPr/>
      <dgm:t>
        <a:bodyPr/>
        <a:lstStyle/>
        <a:p>
          <a:endParaRPr lang="ru-RU"/>
        </a:p>
      </dgm:t>
    </dgm:pt>
    <dgm:pt modelId="{A8A52D7D-1AAD-4B8D-B22F-A3BD154E9115}" type="sibTrans" cxnId="{B437CE7C-585E-4C95-9B62-9A7DF488BD62}">
      <dgm:prSet/>
      <dgm:spPr/>
      <dgm:t>
        <a:bodyPr/>
        <a:lstStyle/>
        <a:p>
          <a:endParaRPr lang="ru-RU"/>
        </a:p>
      </dgm:t>
    </dgm:pt>
    <dgm:pt modelId="{6AD73DC1-59A0-4EC8-A5CD-3A9685301AE8}">
      <dgm:prSet phldrT="[Текст]"/>
      <dgm:spPr/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ABAF36FA-FCE1-4933-9886-9EAD14840C2C}" type="parTrans" cxnId="{1856F723-A841-42C4-B547-8DC6E0252A7D}">
      <dgm:prSet/>
      <dgm:spPr/>
      <dgm:t>
        <a:bodyPr/>
        <a:lstStyle/>
        <a:p>
          <a:endParaRPr lang="ru-RU"/>
        </a:p>
      </dgm:t>
    </dgm:pt>
    <dgm:pt modelId="{A59EF2C1-1712-44D8-8F6C-3D0A3ABA13C4}" type="sibTrans" cxnId="{1856F723-A841-42C4-B547-8DC6E0252A7D}">
      <dgm:prSet/>
      <dgm:spPr/>
      <dgm:t>
        <a:bodyPr/>
        <a:lstStyle/>
        <a:p>
          <a:endParaRPr lang="ru-RU"/>
        </a:p>
      </dgm:t>
    </dgm:pt>
    <dgm:pt modelId="{90EE893D-5A13-494C-808E-F3985507027C}" type="pres">
      <dgm:prSet presAssocID="{BC3EF018-FC29-4BFA-9241-6D71B5FD5DB5}" presName="compositeShape" presStyleCnt="0">
        <dgm:presLayoutVars>
          <dgm:dir/>
          <dgm:resizeHandles/>
        </dgm:presLayoutVars>
      </dgm:prSet>
      <dgm:spPr/>
    </dgm:pt>
    <dgm:pt modelId="{5B67163A-B9BD-4253-A1E9-FB2B9401BA12}" type="pres">
      <dgm:prSet presAssocID="{BC3EF018-FC29-4BFA-9241-6D71B5FD5DB5}" presName="pyramid" presStyleLbl="node1" presStyleIdx="0" presStyleCnt="1" custLinFactNeighborX="224" custLinFactNeighborY="2223"/>
      <dgm:spPr/>
    </dgm:pt>
    <dgm:pt modelId="{6E266894-FA38-4577-8407-0C3244D2A0A4}" type="pres">
      <dgm:prSet presAssocID="{BC3EF018-FC29-4BFA-9241-6D71B5FD5DB5}" presName="theList" presStyleCnt="0"/>
      <dgm:spPr/>
    </dgm:pt>
    <dgm:pt modelId="{67343B0E-F38C-4E97-A45F-C44CE39DCCD8}" type="pres">
      <dgm:prSet presAssocID="{B4F036D7-0004-4A62-8C1F-A7FAD68446A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C0098-2AA6-4E11-90D0-C4691759C2F7}" type="pres">
      <dgm:prSet presAssocID="{B4F036D7-0004-4A62-8C1F-A7FAD68446A4}" presName="aSpace" presStyleCnt="0"/>
      <dgm:spPr/>
    </dgm:pt>
    <dgm:pt modelId="{3AD2C01B-3B7B-4324-AE50-CA8FBE3D8A18}" type="pres">
      <dgm:prSet presAssocID="{0FFCFB65-E133-4B5F-A83D-F4DD26CB2B7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D483D-B780-4D88-B45B-440152907545}" type="pres">
      <dgm:prSet presAssocID="{0FFCFB65-E133-4B5F-A83D-F4DD26CB2B70}" presName="aSpace" presStyleCnt="0"/>
      <dgm:spPr/>
    </dgm:pt>
    <dgm:pt modelId="{3DBF747F-C7CE-46A7-AF89-2F0E8BD8B64F}" type="pres">
      <dgm:prSet presAssocID="{6AD73DC1-59A0-4EC8-A5CD-3A9685301AE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78230-4F31-454E-AE2D-1F24FF721774}" type="pres">
      <dgm:prSet presAssocID="{6AD73DC1-59A0-4EC8-A5CD-3A9685301AE8}" presName="aSpace" presStyleCnt="0"/>
      <dgm:spPr/>
    </dgm:pt>
  </dgm:ptLst>
  <dgm:cxnLst>
    <dgm:cxn modelId="{D02A2057-03C9-4499-9244-6EF838E73DC0}" srcId="{BC3EF018-FC29-4BFA-9241-6D71B5FD5DB5}" destId="{B4F036D7-0004-4A62-8C1F-A7FAD68446A4}" srcOrd="0" destOrd="0" parTransId="{8D28D9BE-CFAD-4C18-8DD8-1C955EE89A61}" sibTransId="{48CCA03D-97DC-449A-9457-144B463350F4}"/>
    <dgm:cxn modelId="{1856F723-A841-42C4-B547-8DC6E0252A7D}" srcId="{BC3EF018-FC29-4BFA-9241-6D71B5FD5DB5}" destId="{6AD73DC1-59A0-4EC8-A5CD-3A9685301AE8}" srcOrd="2" destOrd="0" parTransId="{ABAF36FA-FCE1-4933-9886-9EAD14840C2C}" sibTransId="{A59EF2C1-1712-44D8-8F6C-3D0A3ABA13C4}"/>
    <dgm:cxn modelId="{B437CE7C-585E-4C95-9B62-9A7DF488BD62}" srcId="{BC3EF018-FC29-4BFA-9241-6D71B5FD5DB5}" destId="{0FFCFB65-E133-4B5F-A83D-F4DD26CB2B70}" srcOrd="1" destOrd="0" parTransId="{9E0707FD-1571-4943-B491-8A9EDF9F31D3}" sibTransId="{A8A52D7D-1AAD-4B8D-B22F-A3BD154E9115}"/>
    <dgm:cxn modelId="{B1744D87-80C7-45C2-98E4-4BBED1DCA048}" type="presOf" srcId="{B4F036D7-0004-4A62-8C1F-A7FAD68446A4}" destId="{67343B0E-F38C-4E97-A45F-C44CE39DCCD8}" srcOrd="0" destOrd="0" presId="urn:microsoft.com/office/officeart/2005/8/layout/pyramid2"/>
    <dgm:cxn modelId="{68FDD9B3-385A-4876-B760-D1D3FCF3ECC6}" type="presOf" srcId="{BC3EF018-FC29-4BFA-9241-6D71B5FD5DB5}" destId="{90EE893D-5A13-494C-808E-F3985507027C}" srcOrd="0" destOrd="0" presId="urn:microsoft.com/office/officeart/2005/8/layout/pyramid2"/>
    <dgm:cxn modelId="{5F0F42FC-33A4-44F0-9D0C-C9B4E67DD441}" type="presOf" srcId="{6AD73DC1-59A0-4EC8-A5CD-3A9685301AE8}" destId="{3DBF747F-C7CE-46A7-AF89-2F0E8BD8B64F}" srcOrd="0" destOrd="0" presId="urn:microsoft.com/office/officeart/2005/8/layout/pyramid2"/>
    <dgm:cxn modelId="{96E43602-E813-423E-AA33-E3B8EC586669}" type="presOf" srcId="{0FFCFB65-E133-4B5F-A83D-F4DD26CB2B70}" destId="{3AD2C01B-3B7B-4324-AE50-CA8FBE3D8A18}" srcOrd="0" destOrd="0" presId="urn:microsoft.com/office/officeart/2005/8/layout/pyramid2"/>
    <dgm:cxn modelId="{058FD8E8-DA87-46D5-AF1D-A19B8BA1ED0F}" type="presParOf" srcId="{90EE893D-5A13-494C-808E-F3985507027C}" destId="{5B67163A-B9BD-4253-A1E9-FB2B9401BA12}" srcOrd="0" destOrd="0" presId="urn:microsoft.com/office/officeart/2005/8/layout/pyramid2"/>
    <dgm:cxn modelId="{28E1636B-9FAD-4AC5-B4DF-56FBCEC639B1}" type="presParOf" srcId="{90EE893D-5A13-494C-808E-F3985507027C}" destId="{6E266894-FA38-4577-8407-0C3244D2A0A4}" srcOrd="1" destOrd="0" presId="urn:microsoft.com/office/officeart/2005/8/layout/pyramid2"/>
    <dgm:cxn modelId="{1AAF7D68-27E0-48BC-B339-F78206667910}" type="presParOf" srcId="{6E266894-FA38-4577-8407-0C3244D2A0A4}" destId="{67343B0E-F38C-4E97-A45F-C44CE39DCCD8}" srcOrd="0" destOrd="0" presId="urn:microsoft.com/office/officeart/2005/8/layout/pyramid2"/>
    <dgm:cxn modelId="{B4725F35-79E1-4ABF-B20C-033E2F3B4F5E}" type="presParOf" srcId="{6E266894-FA38-4577-8407-0C3244D2A0A4}" destId="{4F6C0098-2AA6-4E11-90D0-C4691759C2F7}" srcOrd="1" destOrd="0" presId="urn:microsoft.com/office/officeart/2005/8/layout/pyramid2"/>
    <dgm:cxn modelId="{B8A4C631-23EA-4831-B567-58F8B79F059A}" type="presParOf" srcId="{6E266894-FA38-4577-8407-0C3244D2A0A4}" destId="{3AD2C01B-3B7B-4324-AE50-CA8FBE3D8A18}" srcOrd="2" destOrd="0" presId="urn:microsoft.com/office/officeart/2005/8/layout/pyramid2"/>
    <dgm:cxn modelId="{257C29F6-DFAA-4734-8F41-29FF6581E8DE}" type="presParOf" srcId="{6E266894-FA38-4577-8407-0C3244D2A0A4}" destId="{4E1D483D-B780-4D88-B45B-440152907545}" srcOrd="3" destOrd="0" presId="urn:microsoft.com/office/officeart/2005/8/layout/pyramid2"/>
    <dgm:cxn modelId="{F48960E2-EC7F-471A-BD84-43B81BB8D7D0}" type="presParOf" srcId="{6E266894-FA38-4577-8407-0C3244D2A0A4}" destId="{3DBF747F-C7CE-46A7-AF89-2F0E8BD8B64F}" srcOrd="4" destOrd="0" presId="urn:microsoft.com/office/officeart/2005/8/layout/pyramid2"/>
    <dgm:cxn modelId="{6E333FDA-0B37-4ACF-81A6-7F76F6A0DA1C}" type="presParOf" srcId="{6E266894-FA38-4577-8407-0C3244D2A0A4}" destId="{26678230-4F31-454E-AE2D-1F24FF72177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292D3-F316-48E2-95FD-42860CA641C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79FA170-20C1-4053-BF9E-1E3D9528606E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источники формирования доходов бюджета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755C2-68BC-4289-9782-3B842FAF363D}" type="parTrans" cxnId="{698E8CB2-B454-46CC-9C6F-03981198A86E}">
      <dgm:prSet/>
      <dgm:spPr/>
      <dgm:t>
        <a:bodyPr/>
        <a:lstStyle/>
        <a:p>
          <a:endParaRPr lang="ru-RU"/>
        </a:p>
      </dgm:t>
    </dgm:pt>
    <dgm:pt modelId="{37EBAE7D-1FA7-4C5A-A6EC-C9E48F4FBE23}" type="sibTrans" cxnId="{698E8CB2-B454-46CC-9C6F-03981198A86E}">
      <dgm:prSet/>
      <dgm:spPr/>
      <dgm:t>
        <a:bodyPr/>
        <a:lstStyle/>
        <a:p>
          <a:endParaRPr lang="ru-RU"/>
        </a:p>
      </dgm:t>
    </dgm:pt>
    <dgm:pt modelId="{03725645-C030-4119-9927-C7FB0575A53F}" type="pres">
      <dgm:prSet presAssocID="{440292D3-F316-48E2-95FD-42860CA641C5}" presName="Name0" presStyleCnt="0">
        <dgm:presLayoutVars>
          <dgm:dir/>
          <dgm:animLvl val="lvl"/>
          <dgm:resizeHandles val="exact"/>
        </dgm:presLayoutVars>
      </dgm:prSet>
      <dgm:spPr/>
    </dgm:pt>
    <dgm:pt modelId="{B0448457-691F-48B5-BFA9-292604EE19D9}" type="pres">
      <dgm:prSet presAssocID="{440292D3-F316-48E2-95FD-42860CA641C5}" presName="dummy" presStyleCnt="0"/>
      <dgm:spPr/>
    </dgm:pt>
    <dgm:pt modelId="{4A02A575-DB9C-4A5B-B762-EC43D1DF45B2}" type="pres">
      <dgm:prSet presAssocID="{440292D3-F316-48E2-95FD-42860CA641C5}" presName="linH" presStyleCnt="0"/>
      <dgm:spPr/>
    </dgm:pt>
    <dgm:pt modelId="{B1DDC0AF-C77C-4F89-A277-85A5FAD3279F}" type="pres">
      <dgm:prSet presAssocID="{440292D3-F316-48E2-95FD-42860CA641C5}" presName="padding1" presStyleCnt="0"/>
      <dgm:spPr/>
    </dgm:pt>
    <dgm:pt modelId="{32BE5585-9370-4B54-AC11-C6D298F238BE}" type="pres">
      <dgm:prSet presAssocID="{D79FA170-20C1-4053-BF9E-1E3D9528606E}" presName="linV" presStyleCnt="0"/>
      <dgm:spPr/>
    </dgm:pt>
    <dgm:pt modelId="{E15C264D-80D7-4A5F-87B8-20D4F4F6CF6F}" type="pres">
      <dgm:prSet presAssocID="{D79FA170-20C1-4053-BF9E-1E3D9528606E}" presName="spVertical1" presStyleCnt="0"/>
      <dgm:spPr/>
    </dgm:pt>
    <dgm:pt modelId="{0E37BAF0-A760-4CB3-ABAE-C2BFCA7A9674}" type="pres">
      <dgm:prSet presAssocID="{D79FA170-20C1-4053-BF9E-1E3D9528606E}" presName="parTx" presStyleLbl="revTx" presStyleIdx="0" presStyleCnt="1" custScaleX="74042" custScaleY="254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F3E5-5136-40B0-B6B1-748773065CCC}" type="pres">
      <dgm:prSet presAssocID="{D79FA170-20C1-4053-BF9E-1E3D9528606E}" presName="spVertical2" presStyleCnt="0"/>
      <dgm:spPr/>
    </dgm:pt>
    <dgm:pt modelId="{2C32CE52-D0E8-458F-AB50-1E394D94FC04}" type="pres">
      <dgm:prSet presAssocID="{D79FA170-20C1-4053-BF9E-1E3D9528606E}" presName="spVertical3" presStyleCnt="0"/>
      <dgm:spPr/>
    </dgm:pt>
    <dgm:pt modelId="{FC8AAE40-9835-4F0B-8330-4A74F278D0BE}" type="pres">
      <dgm:prSet presAssocID="{440292D3-F316-48E2-95FD-42860CA641C5}" presName="padding2" presStyleCnt="0"/>
      <dgm:spPr/>
    </dgm:pt>
    <dgm:pt modelId="{74BBD72D-B455-4FF2-B120-9FCEAEF1EC03}" type="pres">
      <dgm:prSet presAssocID="{440292D3-F316-48E2-95FD-42860CA641C5}" presName="negArrow" presStyleCnt="0"/>
      <dgm:spPr/>
    </dgm:pt>
    <dgm:pt modelId="{2D195D34-2125-41B2-8336-B7B139B75919}" type="pres">
      <dgm:prSet presAssocID="{440292D3-F316-48E2-95FD-42860CA641C5}" presName="backgroundArrow" presStyleLbl="node1" presStyleIdx="0" presStyleCnt="1" custScaleY="192050"/>
      <dgm:spPr/>
    </dgm:pt>
  </dgm:ptLst>
  <dgm:cxnLst>
    <dgm:cxn modelId="{ED6E898C-E4D6-4719-A794-561AEE926313}" type="presOf" srcId="{440292D3-F316-48E2-95FD-42860CA641C5}" destId="{03725645-C030-4119-9927-C7FB0575A53F}" srcOrd="0" destOrd="0" presId="urn:microsoft.com/office/officeart/2005/8/layout/hProcess3"/>
    <dgm:cxn modelId="{698E8CB2-B454-46CC-9C6F-03981198A86E}" srcId="{440292D3-F316-48E2-95FD-42860CA641C5}" destId="{D79FA170-20C1-4053-BF9E-1E3D9528606E}" srcOrd="0" destOrd="0" parTransId="{3D1755C2-68BC-4289-9782-3B842FAF363D}" sibTransId="{37EBAE7D-1FA7-4C5A-A6EC-C9E48F4FBE23}"/>
    <dgm:cxn modelId="{92C2AF95-BB62-44B6-9514-53B840EE90E1}" type="presOf" srcId="{D79FA170-20C1-4053-BF9E-1E3D9528606E}" destId="{0E37BAF0-A760-4CB3-ABAE-C2BFCA7A9674}" srcOrd="0" destOrd="0" presId="urn:microsoft.com/office/officeart/2005/8/layout/hProcess3"/>
    <dgm:cxn modelId="{5FECEE64-C42E-4A39-B1DB-CB3E8FB0C175}" type="presParOf" srcId="{03725645-C030-4119-9927-C7FB0575A53F}" destId="{B0448457-691F-48B5-BFA9-292604EE19D9}" srcOrd="0" destOrd="0" presId="urn:microsoft.com/office/officeart/2005/8/layout/hProcess3"/>
    <dgm:cxn modelId="{A26D84F2-9B7C-42C0-9991-A7F3D7B246E7}" type="presParOf" srcId="{03725645-C030-4119-9927-C7FB0575A53F}" destId="{4A02A575-DB9C-4A5B-B762-EC43D1DF45B2}" srcOrd="1" destOrd="0" presId="urn:microsoft.com/office/officeart/2005/8/layout/hProcess3"/>
    <dgm:cxn modelId="{FCA38135-9D67-4BD4-BBBD-44D9CA2D21B9}" type="presParOf" srcId="{4A02A575-DB9C-4A5B-B762-EC43D1DF45B2}" destId="{B1DDC0AF-C77C-4F89-A277-85A5FAD3279F}" srcOrd="0" destOrd="0" presId="urn:microsoft.com/office/officeart/2005/8/layout/hProcess3"/>
    <dgm:cxn modelId="{5B29839D-96EE-435B-B7C0-5E1A8C794E2C}" type="presParOf" srcId="{4A02A575-DB9C-4A5B-B762-EC43D1DF45B2}" destId="{32BE5585-9370-4B54-AC11-C6D298F238BE}" srcOrd="1" destOrd="0" presId="urn:microsoft.com/office/officeart/2005/8/layout/hProcess3"/>
    <dgm:cxn modelId="{D4892A3E-1DF9-4C98-86DC-C6BB0D3B94B5}" type="presParOf" srcId="{32BE5585-9370-4B54-AC11-C6D298F238BE}" destId="{E15C264D-80D7-4A5F-87B8-20D4F4F6CF6F}" srcOrd="0" destOrd="0" presId="urn:microsoft.com/office/officeart/2005/8/layout/hProcess3"/>
    <dgm:cxn modelId="{50ADFA1D-DD8A-4B48-9290-2298AADCB33B}" type="presParOf" srcId="{32BE5585-9370-4B54-AC11-C6D298F238BE}" destId="{0E37BAF0-A760-4CB3-ABAE-C2BFCA7A9674}" srcOrd="1" destOrd="0" presId="urn:microsoft.com/office/officeart/2005/8/layout/hProcess3"/>
    <dgm:cxn modelId="{9FA6097F-AF94-4F4C-BFF6-B1AB5A74B6C1}" type="presParOf" srcId="{32BE5585-9370-4B54-AC11-C6D298F238BE}" destId="{FA9AF3E5-5136-40B0-B6B1-748773065CCC}" srcOrd="2" destOrd="0" presId="urn:microsoft.com/office/officeart/2005/8/layout/hProcess3"/>
    <dgm:cxn modelId="{343DC39A-A30E-4E59-8661-6FCC90B0514E}" type="presParOf" srcId="{32BE5585-9370-4B54-AC11-C6D298F238BE}" destId="{2C32CE52-D0E8-458F-AB50-1E394D94FC04}" srcOrd="3" destOrd="0" presId="urn:microsoft.com/office/officeart/2005/8/layout/hProcess3"/>
    <dgm:cxn modelId="{FD73322F-B179-47F1-8C40-2DB5E96D9FCE}" type="presParOf" srcId="{4A02A575-DB9C-4A5B-B762-EC43D1DF45B2}" destId="{FC8AAE40-9835-4F0B-8330-4A74F278D0BE}" srcOrd="2" destOrd="0" presId="urn:microsoft.com/office/officeart/2005/8/layout/hProcess3"/>
    <dgm:cxn modelId="{E618C64C-E1B2-4F7C-8C0B-B2DEE2F33AD9}" type="presParOf" srcId="{4A02A575-DB9C-4A5B-B762-EC43D1DF45B2}" destId="{74BBD72D-B455-4FF2-B120-9FCEAEF1EC03}" srcOrd="3" destOrd="0" presId="urn:microsoft.com/office/officeart/2005/8/layout/hProcess3"/>
    <dgm:cxn modelId="{25292541-B1C5-44AF-B89B-A46470CA45B3}" type="presParOf" srcId="{4A02A575-DB9C-4A5B-B762-EC43D1DF45B2}" destId="{2D195D34-2125-41B2-8336-B7B139B7591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163A-B9BD-4253-A1E9-FB2B9401BA12}">
      <dsp:nvSpPr>
        <dsp:cNvPr id="0" name=""/>
        <dsp:cNvSpPr/>
      </dsp:nvSpPr>
      <dsp:spPr>
        <a:xfrm>
          <a:off x="8856" y="0"/>
          <a:ext cx="3953780" cy="47091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3B0E-F38C-4E97-A45F-C44CE39DCCD8}">
      <dsp:nvSpPr>
        <dsp:cNvPr id="0" name=""/>
        <dsp:cNvSpPr/>
      </dsp:nvSpPr>
      <dsp:spPr>
        <a:xfrm>
          <a:off x="1976890" y="473441"/>
          <a:ext cx="2569957" cy="111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Налоговые доходы</a:t>
          </a:r>
          <a:endParaRPr lang="ru-RU" sz="2500" b="1" kern="1200" dirty="0"/>
        </a:p>
      </dsp:txBody>
      <dsp:txXfrm>
        <a:off x="2031307" y="527858"/>
        <a:ext cx="2461123" cy="1005903"/>
      </dsp:txXfrm>
    </dsp:sp>
    <dsp:sp modelId="{3AD2C01B-3B7B-4324-AE50-CA8FBE3D8A18}">
      <dsp:nvSpPr>
        <dsp:cNvPr id="0" name=""/>
        <dsp:cNvSpPr/>
      </dsp:nvSpPr>
      <dsp:spPr>
        <a:xfrm>
          <a:off x="1976890" y="1727520"/>
          <a:ext cx="2569957" cy="111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Неналоговые доходы</a:t>
          </a:r>
          <a:endParaRPr lang="ru-RU" sz="2500" b="1" kern="1200" dirty="0"/>
        </a:p>
      </dsp:txBody>
      <dsp:txXfrm>
        <a:off x="2031307" y="1781937"/>
        <a:ext cx="2461123" cy="1005903"/>
      </dsp:txXfrm>
    </dsp:sp>
    <dsp:sp modelId="{3DBF747F-C7CE-46A7-AF89-2F0E8BD8B64F}">
      <dsp:nvSpPr>
        <dsp:cNvPr id="0" name=""/>
        <dsp:cNvSpPr/>
      </dsp:nvSpPr>
      <dsp:spPr>
        <a:xfrm>
          <a:off x="1976890" y="2981599"/>
          <a:ext cx="2569957" cy="111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Безвозмездные поступления</a:t>
          </a:r>
          <a:endParaRPr lang="ru-RU" sz="2500" b="1" kern="1200" dirty="0"/>
        </a:p>
      </dsp:txBody>
      <dsp:txXfrm>
        <a:off x="2031307" y="3036016"/>
        <a:ext cx="2461123" cy="1005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95D34-2125-41B2-8336-B7B139B75919}">
      <dsp:nvSpPr>
        <dsp:cNvPr id="0" name=""/>
        <dsp:cNvSpPr/>
      </dsp:nvSpPr>
      <dsp:spPr>
        <a:xfrm>
          <a:off x="0" y="47225"/>
          <a:ext cx="4536504" cy="401000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7BAF0-A760-4CB3-ABAE-C2BFCA7A9674}">
      <dsp:nvSpPr>
        <dsp:cNvPr id="0" name=""/>
        <dsp:cNvSpPr/>
      </dsp:nvSpPr>
      <dsp:spPr>
        <a:xfrm>
          <a:off x="848351" y="569225"/>
          <a:ext cx="2752082" cy="265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источники формирования доходов бюджета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351" y="569225"/>
        <a:ext cx="2752082" cy="2654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DC31-DCA4-4F18-BA8C-0B261AF688D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0740-4729-442A-9459-00EBB81DF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8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1F01-9BAB-4C1A-B4C6-4C0DE68B81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5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1F01-9BAB-4C1A-B4C6-4C0DE68B81C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3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7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8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4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8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8E77-4B15-4BB2-B15C-6463ACF34E00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 ?><Relationships xmlns="http://schemas.openxmlformats.org/package/2006/relationships"><Relationship Id="rId3" Target="../media/image48.wmf" Type="http://schemas.openxmlformats.org/officeDocument/2006/relationships/image"/><Relationship Id="rId2" Target="../slideLayouts/slideLayout7.xml" Type="http://schemas.openxmlformats.org/officeDocument/2006/relationships/slideLayout"/><Relationship Id="rId6" Target="../media/image49.wmf" Type="http://schemas.openxmlformats.org/officeDocument/2006/relationships/image"/><Relationship Id="rId5" Target="../media/image49.wmf" Type="http://schemas.openxmlformats.org/officeDocument/2006/relationships/image"/><Relationship Id="rId4" Target="../media/image48.wmf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 ?><Relationships xmlns="http://schemas.openxmlformats.org/package/2006/relationships"><Relationship Id="rId3" Target="../media/image61.wmf" Type="http://schemas.openxmlformats.org/officeDocument/2006/relationships/image"/><Relationship Id="rId2" Target="../slideLayouts/slideLayout7.xml" Type="http://schemas.openxmlformats.org/officeDocument/2006/relationships/slideLayout"/><Relationship Id="rId4" Target="../media/image61.wmf" Type="http://schemas.openxmlformats.org/officeDocument/2006/relationships/image"/></Relationships>
</file>

<file path=ppt/slides/_rels/slide65.xml.rels><?xml version="1.0" encoding="UTF-8" standalone="yes" ?><Relationships xmlns="http://schemas.openxmlformats.org/package/2006/relationships"><Relationship Id="rId3" Target="../media/image62.wmf" Type="http://schemas.openxmlformats.org/officeDocument/2006/relationships/image"/><Relationship Id="rId2" Target="../slideLayouts/slideLayout7.xml" Type="http://schemas.openxmlformats.org/officeDocument/2006/relationships/slideLayout"/><Relationship Id="rId6" Target="../media/image63.wmf" Type="http://schemas.openxmlformats.org/officeDocument/2006/relationships/image"/><Relationship Id="rId5" Target="../media/image63.wmf" Type="http://schemas.openxmlformats.org/officeDocument/2006/relationships/image"/><Relationship Id="rId4" Target="../media/image62.wmf" Type="http://schemas.openxmlformats.org/officeDocument/2006/relationships/image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32" y="3429000"/>
            <a:ext cx="6624736" cy="2278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9122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Внутригородское муниципальное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города федерального значения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ПРАВОБЕРЕЖНЫЙ</a:t>
            </a:r>
          </a:p>
        </p:txBody>
      </p:sp>
      <p:pic>
        <p:nvPicPr>
          <p:cNvPr id="1026" name="Рисунок 2" descr="img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13" y="92998"/>
            <a:ext cx="1119067" cy="13982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7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>
            <a:off x="7543589" y="1309710"/>
            <a:ext cx="0" cy="348127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511660" y="1309710"/>
            <a:ext cx="6031929" cy="49520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145207"/>
            <a:ext cx="9144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расходы бюджета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54012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ru-RU" sz="1500" dirty="0">
              <a:solidFill>
                <a:srgbClr val="9BBB59">
                  <a:lumMod val="75000"/>
                </a:srgbClr>
              </a:solidFill>
              <a:latin typeface="PT Serif" panose="020A0603040505020204" pitchFamily="18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45317"/>
            <a:ext cx="9144000" cy="548369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бюджета МО Правобережный </a:t>
            </a:r>
            <a:endParaRPr lang="ru-RU" sz="1600" b="1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1657837"/>
            <a:ext cx="2376264" cy="74458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виды расходов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1657837"/>
            <a:ext cx="2736304" cy="744589"/>
          </a:xfrm>
          <a:prstGeom prst="roundRect">
            <a:avLst>
              <a:gd name="adj" fmla="val 0"/>
            </a:avLst>
          </a:prstGeom>
          <a:solidFill>
            <a:srgbClr val="97B75D">
              <a:alpha val="4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расходов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endCxn id="21" idx="0"/>
          </p:cNvCxnSpPr>
          <p:nvPr/>
        </p:nvCxnSpPr>
        <p:spPr>
          <a:xfrm>
            <a:off x="1511660" y="1359230"/>
            <a:ext cx="0" cy="298607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561007"/>
              </p:ext>
            </p:extLst>
          </p:nvPr>
        </p:nvGraphicFramePr>
        <p:xfrm>
          <a:off x="611560" y="3789040"/>
          <a:ext cx="79433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18816"/>
              </p:ext>
            </p:extLst>
          </p:nvPr>
        </p:nvGraphicFramePr>
        <p:xfrm>
          <a:off x="1447589" y="26765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20900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525742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596341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показатели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9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124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155 289,5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161 144,3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167 618,2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057520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516248"/>
              </p:ext>
            </p:extLst>
          </p:nvPr>
        </p:nvGraphicFramePr>
        <p:xfrm>
          <a:off x="611560" y="4063134"/>
          <a:ext cx="7954468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572000" y="1359230"/>
            <a:ext cx="0" cy="29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28184" y="1657837"/>
            <a:ext cx="2337844" cy="74458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 расходы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755577" y="1124744"/>
            <a:ext cx="7776864" cy="5472607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Благоустройство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и проведение местных и участие в организации и проведении городских праздничных и иных зрелищных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мероприятий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и проведение досуговых мероприятий для жителей муниципального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Военно-патриотическое воспитание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граждан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Спорт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Средства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массовой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информации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Защита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населения и территории от чрезвычайных ситуаций природного и техногенного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характера</a:t>
            </a:r>
            <a:endParaRPr lang="ru-RU" sz="13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Участие в организации и финансировании проведения оплачиваемых общественных работ 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лет, имеющих среднее профессиональное образование и ищущих работу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впервые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Осуществление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отходами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Профилактика терроризма и экстремизма, а также минимизация и (или) ликвидация последствий проявления терроризма и экстремизма на территории муниципального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Профилактика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дорожно-транспортного травматизма на территории муниципального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Профилактика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незаконного потребления наркотических средств и психотропных веществ, новых потенциально опасных </a:t>
            </a:r>
            <a:r>
              <a:rPr lang="ru-RU" sz="1300" dirty="0" err="1">
                <a:solidFill>
                  <a:srgbClr val="000000"/>
                </a:solidFill>
                <a:latin typeface="Times New Roman"/>
                <a:ea typeface="Times New Roman"/>
              </a:rPr>
              <a:t>психоактивных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 веществ, наркомании в Санкт-Петербурге</a:t>
            </a:r>
            <a:endParaRPr lang="ru-RU" sz="13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Реализация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внутригородского муниципального образования города федерального значения Санкт-Петербурга муниципальный округ Правобережный, социальную и культурную адаптацию мигрантов, профилактику межнациональных (межэтнических) конфликтов</a:t>
            </a:r>
            <a:endParaRPr lang="ru-RU" sz="13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60647"/>
            <a:ext cx="777686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рограммные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расходов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54012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ru-RU" sz="1500" dirty="0">
              <a:solidFill>
                <a:srgbClr val="9BBB59">
                  <a:lumMod val="75000"/>
                </a:srgbClr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58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7772400" cy="316835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«Благоустройство»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71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Чудновского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д.8, корп.1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асфальтобетонного покрытия -4 782,9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pPr algn="ctr"/>
            <a:r>
              <a:rPr lang="ru-RU" dirty="0"/>
              <a:t>Текущее состояние.</a:t>
            </a: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084D29-0D9F-4AFC-8048-33B0935575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5" y="1268761"/>
            <a:ext cx="4159211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B5BB52-FD59-4437-BAA2-B7A569272D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4087391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7BE166-86D3-47CE-B93F-025554F8AF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53" y="4005064"/>
            <a:ext cx="4645635" cy="2724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0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algn="ctr"/>
            <a:r>
              <a:rPr lang="ru-RU" dirty="0"/>
              <a:t>Схема производства работ.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EDB0CA-B31E-486F-BF0F-80DC00A9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036496" cy="42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пр. Пятилеток д.13, к.3;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пешеходных дорожки (покрытие из плитки) -191,8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 ремонт объектов зеленых насаждений (газон)-432,95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покрытий детской площадки (резиновое покрытие) -214,1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элементов благоустройства: детского оборудования -6 шт.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элементов благоустройства: уличной мебели, урн, информационных щитов и стендов, элементов озеленения и благоустройства - 11 шт.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Посадка:  Деревья- 8 шт.;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Кусты - 240шт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3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dirty="0"/>
              <a:t>Текущее состояние.</a:t>
            </a: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511C6C-D8EC-4163-877D-B0A1FD79DE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60440" cy="265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65D5C4-40F6-40DB-A9D8-0EA21A5B49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0" y="1268760"/>
            <a:ext cx="3960440" cy="264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094F28-7267-42C5-9D6F-B68310A877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09656"/>
            <a:ext cx="4896544" cy="286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8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119"/>
            <a:ext cx="8229600" cy="5620512"/>
          </a:xfrm>
        </p:spPr>
        <p:txBody>
          <a:bodyPr/>
          <a:lstStyle/>
          <a:p>
            <a:pPr algn="ctr"/>
            <a:r>
              <a:rPr lang="ru-RU" dirty="0"/>
              <a:t>Визуализация.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D14E6-9DAB-4DDB-B54E-263673C7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2766"/>
            <a:ext cx="7920880" cy="46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0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/>
            <a:r>
              <a:rPr lang="ru-RU" dirty="0"/>
              <a:t>Схема производства работ.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F34C5-5086-44B5-9325-06ADC712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7128792" cy="49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Назначение бюджета для граждан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416824" cy="561662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образования, в соответствии с Бюджетным кодексом Российской Федерации, подготовлен </a:t>
            </a:r>
            <a:r>
              <a:rPr lang="ru-RU" sz="1800" dirty="0" smtClean="0">
                <a:solidFill>
                  <a:schemeClr val="tx1"/>
                </a:solidFill>
              </a:rPr>
              <a:t>«Бюджет </a:t>
            </a:r>
            <a:r>
              <a:rPr lang="ru-RU" sz="1800" dirty="0">
                <a:solidFill>
                  <a:schemeClr val="tx1"/>
                </a:solidFill>
              </a:rPr>
              <a:t>для </a:t>
            </a:r>
            <a:r>
              <a:rPr lang="ru-RU" sz="1800" dirty="0" smtClean="0">
                <a:solidFill>
                  <a:schemeClr val="tx1"/>
                </a:solidFill>
              </a:rPr>
              <a:t>граждан» </a:t>
            </a:r>
            <a:r>
              <a:rPr lang="ru-RU" sz="1800" dirty="0">
                <a:solidFill>
                  <a:schemeClr val="tx1"/>
                </a:solidFill>
              </a:rPr>
              <a:t>на </a:t>
            </a:r>
            <a:r>
              <a:rPr lang="ru-RU" sz="1800" dirty="0" smtClean="0">
                <a:solidFill>
                  <a:schemeClr val="tx1"/>
                </a:solidFill>
              </a:rPr>
              <a:t>2022-2024 годы.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«</a:t>
            </a:r>
            <a:r>
              <a:rPr lang="ru-RU" sz="1800" dirty="0">
                <a:solidFill>
                  <a:schemeClr val="tx1"/>
                </a:solidFill>
              </a:rPr>
              <a:t>Бюджет для граждан» - информационный ресурс, содержащий основные положения проекта решения о бюджете муниципального образования в доступной для широкого круга заинтересованных пользователей форме. Его цель – познакомить граждан с основными целями, задачами и приоритетными направлениями бюджетной политики. «Бюджет для граждан» нацелен на достижение обратной связи с гражданами, информирование населения по вопросам формирования местного бюджета во внутригородском </a:t>
            </a:r>
            <a:r>
              <a:rPr lang="ru-RU" sz="1800" dirty="0" smtClean="0">
                <a:solidFill>
                  <a:schemeClr val="tx1"/>
                </a:solidFill>
              </a:rPr>
              <a:t>муниципальном образовании города федерального значения Санкт-Петербурга муниципальный округ Правобережный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43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Кржижановского д.5, к.1;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пешеходных дорожек (покрытие из плитки) -245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 ремонт объектов зеленых насаждений (газон)-1955,3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покрытий спортивных площадок (резиновое покрытие) -1038,7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элементов благоустройства: спортивного оборудования -10 шт.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элементов благоустройства: уличной мебели, урн, информационных щитов и стендов, элементов озеленения и благоустройства - 9 шт.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Посадка:  Деревья – 13 шт.;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Кусты – 80 шт.</a:t>
            </a:r>
          </a:p>
        </p:txBody>
      </p:sp>
    </p:spTree>
    <p:extLst>
      <p:ext uri="{BB962C8B-B14F-4D97-AF65-F5344CB8AC3E}">
        <p14:creationId xmlns:p14="http://schemas.microsoft.com/office/powerpoint/2010/main" val="40451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/>
            <a:r>
              <a:rPr lang="ru-RU" dirty="0"/>
              <a:t>Текущее состояние.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78166D-5020-4453-81F2-A9BFFE77E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2" y="1261326"/>
            <a:ext cx="4304661" cy="275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0858B-8A65-4BDC-9796-FE84DAA8F1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7357"/>
            <a:ext cx="4304661" cy="275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6D766D-161B-494A-BF93-2A95CBCAB3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4896544" cy="268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F1A59ED-FC4E-4A97-9279-8FDA4123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2B03EF-EB04-4AEE-8F38-AB218B92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91264" cy="45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dirty="0"/>
              <a:t>Схема производства работ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0363B-8CFB-49F6-AF6A-82AA8A3A9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4485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Латышских Стрелков д.9, к.3; д.9, к.2.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Восстановление и ремонт объектов зеленых насаждений (газон)- 2800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пешеходных дорожек (покрытие из плитки)- 398,7 кв. м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ограждений газонных – 260 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Посадка: Деревья – 11 шт.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3F9F2-C8D0-4D76-9E25-3DF83BD0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5"/>
            <a:ext cx="6264696" cy="55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dirty="0"/>
              <a:t>Схема производства работ.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BBD905-B958-4C2D-9AEE-323A269D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973577"/>
            <a:ext cx="9001000" cy="23767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743E7B-237A-4DB3-9B53-A2823414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900"/>
            <a:ext cx="2483768" cy="28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Латышских Стрелков д.7, к.1, д.5, к.1;</a:t>
            </a:r>
          </a:p>
          <a:p>
            <a:pPr algn="ctr"/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асфальтобетонного покрытия -1976,3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02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состояние.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15F94C-513A-40F8-8191-313E7D30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6912768" cy="56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93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Схема производства работ.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47E837-4634-463E-9700-C5994F17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03616"/>
            <a:ext cx="8856984" cy="54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Что такое бюджет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82752" cy="434908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417638"/>
            <a:ext cx="4330824" cy="48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форма образования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финансового обеспечения задач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самоуправления (Бюджетный кодекс РФ).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формируется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направляемых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бюджетных расходов.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48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Чудновского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д.4, к.1 ул. Кржижановского д.13, д.15, д.17,к.2;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асфальтобетонного покрытия -1 649,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319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состояние.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1059F8-49DA-49CA-B35A-28D64C19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68761"/>
            <a:ext cx="62646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3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dirty="0"/>
              <a:t>Схема производства работ.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60B108-BDC7-49C8-8545-A50CC756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8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Ворошилова д.3, к.3, Джона Рида д.4, к.2.;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Восстановление и ремонт объектов зеленых насаждений (газон)- 2562,64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покрытия пешеходных дорожек (покрытие из плитки)- 923,3 кв. м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Посадка: Деревья – 20 шт.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938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состояние.</a:t>
            </a: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F224B-F42F-4CAB-9C22-1102332A80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25245"/>
            <a:ext cx="3970784" cy="267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FC410-810A-447C-B661-B946308D0C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0" y="1325245"/>
            <a:ext cx="4292060" cy="267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6CF8A7-CEFF-4286-B2C5-E6B73B8D24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4968552" cy="2611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35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dirty="0"/>
              <a:t>Схема производства работ.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C418DF-233F-406E-B3DE-4B394C61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4913"/>
            <a:ext cx="3384376" cy="3736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005445-2B9E-4BD2-B065-A96FA8F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284984"/>
            <a:ext cx="55801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0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проведение местных и участие в организации и проведении городских праздничных и иных зрелищных мероприятий»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0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85009"/>
              </p:ext>
            </p:extLst>
          </p:nvPr>
        </p:nvGraphicFramePr>
        <p:xfrm>
          <a:off x="539552" y="1124744"/>
          <a:ext cx="8229600" cy="538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4997854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18318701"/>
                    </a:ext>
                  </a:extLst>
                </a:gridCol>
                <a:gridCol w="956792">
                  <a:extLst>
                    <a:ext uri="{9D8B030D-6E8A-4147-A177-3AD203B41FA5}">
                      <a16:colId xmlns:a16="http://schemas.microsoft.com/office/drawing/2014/main" val="2686918061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Ожидаемые конечные результаты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1668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6527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усл.ед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(чел.)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/>
                </a:tc>
                <a:extLst>
                  <a:ext uri="{0D108BD9-81ED-4DB2-BD59-A6C34878D82A}">
                    <a16:rowId xmlns:a16="http://schemas.microsoft.com/office/drawing/2014/main" val="3604572631"/>
                  </a:ext>
                </a:extLst>
              </a:tr>
              <a:tr h="50430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уличного праздника «День Победы»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5264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уличного праздника «Весёлое гуляние–с зимушкой прощание» для жителей МО Правобережный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7254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мероприятия «Новогодние елки во дворах»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73274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посещению праздничного концерта, посвященного Дню Защитника Отечества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037291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посещению праздничного концерта, посвященного Международному женскому дню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520004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посещению праздничного спектакля, посвященного Дню победы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7729113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посещению новогоднего представления для детей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9882388"/>
                  </a:ext>
                </a:extLst>
              </a:tr>
              <a:tr h="348225">
                <a:tc>
                  <a:txBody>
                    <a:bodyPr/>
                    <a:lstStyle/>
                    <a:p>
                      <a:pPr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381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011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104456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8640"/>
            <a:ext cx="4320481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10445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56992"/>
            <a:ext cx="43204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6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«Организация и проведение досуговых мероприятий для жителей муниципального образования»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ильный пятиугольник 13"/>
          <p:cNvSpPr/>
          <p:nvPr/>
        </p:nvSpPr>
        <p:spPr>
          <a:xfrm rot="10800000">
            <a:off x="1293954" y="4631506"/>
            <a:ext cx="1980219" cy="1005116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85" y="1250099"/>
            <a:ext cx="1710997" cy="24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8" y="1752841"/>
            <a:ext cx="1205174" cy="18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63" y="2204864"/>
            <a:ext cx="1192320" cy="11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74075"/>
            <a:ext cx="1867943" cy="23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02530" y="569787"/>
            <a:ext cx="7704856" cy="452388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3052" y="3424852"/>
            <a:ext cx="1183074" cy="978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39948" y="4614431"/>
            <a:ext cx="2088230" cy="81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Дефицит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(расходы больше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доходов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84477" y="3424852"/>
            <a:ext cx="1759522" cy="8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228003" y="3420647"/>
            <a:ext cx="1192320" cy="967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882" y="4583409"/>
            <a:ext cx="3631345" cy="48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30058" y="3561217"/>
            <a:ext cx="1766324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5760129" y="4631506"/>
            <a:ext cx="2059994" cy="1020016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760130" y="4739723"/>
            <a:ext cx="20882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Профицит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(доходы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больше расходов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9627" y="4582501"/>
            <a:ext cx="3631345" cy="480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17290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1F374-1AD3-498A-A6F8-92D02923812E}" type="slidenum"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PT Serif" panose="020A0603040505020204" pitchFamily="18" charset="-52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5857" y="5653697"/>
            <a:ext cx="399628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превышении доходов над расходами принимается решение, как их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использовать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(например, накапливать  резервы, остатки, погашать долг).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432" y="5653697"/>
            <a:ext cx="450624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71941"/>
            <a:ext cx="9144000" cy="348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38100" lvl="0" indent="0" algn="ctr" defTabSz="914400" rtl="0" eaLnBrk="1" fontAlgn="auto" latinLnBrk="0" hangingPunct="1">
              <a:lnSpc>
                <a:spcPts val="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характеристики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45374"/>
              </p:ext>
            </p:extLst>
          </p:nvPr>
        </p:nvGraphicFramePr>
        <p:xfrm>
          <a:off x="539552" y="1124744"/>
          <a:ext cx="8229600" cy="286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4997854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18318701"/>
                    </a:ext>
                  </a:extLst>
                </a:gridCol>
                <a:gridCol w="956792">
                  <a:extLst>
                    <a:ext uri="{9D8B030D-6E8A-4147-A177-3AD203B41FA5}">
                      <a16:colId xmlns:a16="http://schemas.microsoft.com/office/drawing/2014/main" val="2686918061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Ожидаемые конечные результаты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1668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6527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усл.ед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(чел.)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/>
                </a:tc>
                <a:extLst>
                  <a:ext uri="{0D108BD9-81ED-4DB2-BD59-A6C34878D82A}">
                    <a16:rowId xmlns:a16="http://schemas.microsoft.com/office/drawing/2014/main" val="3604572631"/>
                  </a:ext>
                </a:extLst>
              </a:tr>
              <a:tr h="50430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по организации и проведению экскурсий для жителей МО Правобережный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52644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по организации и проведению мероприятия «Праздник нашего двора»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7327451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по организации  и проведению мероприятия с вручением знака «Почетный житель»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9882388"/>
                  </a:ext>
                </a:extLst>
              </a:tr>
              <a:tr h="348225">
                <a:tc>
                  <a:txBody>
                    <a:bodyPr/>
                    <a:lstStyle/>
                    <a:p>
                      <a:pPr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381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696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3528392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816424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2"/>
            <a:ext cx="2808312" cy="3240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28083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80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7444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«Военно-патриотическое воспитание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1614269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62543"/>
              </p:ext>
            </p:extLst>
          </p:nvPr>
        </p:nvGraphicFramePr>
        <p:xfrm>
          <a:off x="457200" y="548678"/>
          <a:ext cx="8229600" cy="508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6968">
                  <a:extLst>
                    <a:ext uri="{9D8B030D-6E8A-4147-A177-3AD203B41FA5}">
                      <a16:colId xmlns:a16="http://schemas.microsoft.com/office/drawing/2014/main" val="21658073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04380682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277710914"/>
                    </a:ext>
                  </a:extLst>
                </a:gridCol>
              </a:tblGrid>
              <a:tr h="3319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конечные результаты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50814"/>
                  </a:ext>
                </a:extLst>
              </a:tr>
              <a:tr h="331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90035"/>
                  </a:ext>
                </a:extLst>
              </a:tr>
              <a:tr h="331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ед.)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(чел.)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extLst>
                  <a:ext uri="{0D108BD9-81ED-4DB2-BD59-A6C34878D82A}">
                    <a16:rowId xmlns:a16="http://schemas.microsoft.com/office/drawing/2014/main" val="2562102834"/>
                  </a:ext>
                </a:extLst>
              </a:tr>
              <a:tr h="5655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участию в торжественном шествии «Невский парад», посвященном Дню Победы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253206"/>
                  </a:ext>
                </a:extLst>
              </a:tr>
              <a:tr h="644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Поставка цветочной продукции для участия официальных лиц в торжественно-траурных возложениях, посвященных памятным датам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4158181"/>
                  </a:ext>
                </a:extLst>
              </a:tr>
              <a:tr h="4812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участия жителей МО Правобережный в торжественно-траурных мероприятиях, посвящённых памятным датам, на мемориале Журавли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161006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участия жителей МО Правобережный в торжественно-траурных мероприятиях и встречах с жителями, посвящённых празднику День Победы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000297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военно-патриотической игры «Зарница»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7642279"/>
                  </a:ext>
                </a:extLst>
              </a:tr>
              <a:tr h="307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урока мужества в видео формате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017835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уроков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мужества по военно-патриотическому воспитанию для жителей МО Правобережный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4440565"/>
                  </a:ext>
                </a:extLst>
              </a:tr>
              <a:tr h="331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 anchor="ctr"/>
                </a:tc>
                <a:extLst>
                  <a:ext uri="{0D108BD9-81ED-4DB2-BD59-A6C34878D82A}">
                    <a16:rowId xmlns:a16="http://schemas.microsoft.com/office/drawing/2014/main" val="60477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044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312368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31236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824536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8245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4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5365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«Спорт»</a:t>
            </a:r>
          </a:p>
        </p:txBody>
      </p:sp>
    </p:spTree>
    <p:extLst>
      <p:ext uri="{BB962C8B-B14F-4D97-AF65-F5344CB8AC3E}">
        <p14:creationId xmlns:p14="http://schemas.microsoft.com/office/powerpoint/2010/main" val="1819470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90317"/>
              </p:ext>
            </p:extLst>
          </p:nvPr>
        </p:nvGraphicFramePr>
        <p:xfrm>
          <a:off x="457200" y="934302"/>
          <a:ext cx="8229600" cy="3827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8976">
                  <a:extLst>
                    <a:ext uri="{9D8B030D-6E8A-4147-A177-3AD203B41FA5}">
                      <a16:colId xmlns:a16="http://schemas.microsoft.com/office/drawing/2014/main" val="188033507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950688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1445574144"/>
                    </a:ext>
                  </a:extLst>
                </a:gridCol>
              </a:tblGrid>
              <a:tr h="2506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Ожидаемые конечные результаты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73891"/>
                  </a:ext>
                </a:extLst>
              </a:tr>
              <a:tr h="27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79056"/>
                  </a:ext>
                </a:extLst>
              </a:tr>
              <a:tr h="52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ед.)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(чел.)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532279757"/>
                  </a:ext>
                </a:extLst>
              </a:tr>
              <a:tr h="5278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спортивного мероприятия «Быть здоровым здорово»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8262459"/>
                  </a:ext>
                </a:extLst>
              </a:tr>
              <a:tr h="4637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Физкультурно-оздоровительное уличное мероприятие (йога и суставная гимнастика)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1324780"/>
                  </a:ext>
                </a:extLst>
              </a:tr>
              <a:tr h="4637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во всероссийском физкультурно-спортивном комплексе «Готов к труду и обороне» (ГТО)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8089243"/>
                  </a:ext>
                </a:extLst>
              </a:tr>
              <a:tr h="4637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участию в физкультурном мероприятии по футболу на территории МО Правобережный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9137813"/>
                  </a:ext>
                </a:extLst>
              </a:tr>
              <a:tr h="46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участию в физкультурном мероприятии «Мой спортивный двор» на территории МО Правобережный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8485203"/>
                  </a:ext>
                </a:extLst>
              </a:tr>
              <a:tr h="3891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49235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724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04456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248472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104456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00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68052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«Средства массовой информации»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28290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78401"/>
              </p:ext>
            </p:extLst>
          </p:nvPr>
        </p:nvGraphicFramePr>
        <p:xfrm>
          <a:off x="457200" y="476672"/>
          <a:ext cx="8229601" cy="1080120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5554960">
                  <a:extLst>
                    <a:ext uri="{9D8B030D-6E8A-4147-A177-3AD203B41FA5}">
                      <a16:colId xmlns:a16="http://schemas.microsoft.com/office/drawing/2014/main" val="272055263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72357133"/>
                    </a:ext>
                  </a:extLst>
                </a:gridCol>
                <a:gridCol w="1234481">
                  <a:extLst>
                    <a:ext uri="{9D8B030D-6E8A-4147-A177-3AD203B41FA5}">
                      <a16:colId xmlns:a16="http://schemas.microsoft.com/office/drawing/2014/main" val="1633617043"/>
                    </a:ext>
                  </a:extLst>
                </a:gridCol>
              </a:tblGrid>
              <a:tr h="3500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Мероприятия</a:t>
                      </a:r>
                      <a:endParaRPr dirty="0" lang="ru-RU" sz="14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1339" marR="61339" marT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z="10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Ожидаемые конечные результаты</a:t>
                      </a:r>
                      <a:endParaRPr dirty="0" lang="ru-RU" sz="10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1339" marR="61339" marT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96608"/>
                  </a:ext>
                </a:extLst>
              </a:tr>
              <a:tr h="9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Ед. </a:t>
                      </a:r>
                      <a:r>
                        <a:rPr dirty="0" err="1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измер</a:t>
                      </a:r>
                      <a:r>
                        <a:rPr dirty="0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.</a:t>
                      </a:r>
                      <a:endParaRPr dirty="0" lang="ru-RU" sz="14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1339" marR="61339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Кол-во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1339" marR="61339" marT="0"/>
                </a:tc>
                <a:extLst>
                  <a:ext uri="{0D108BD9-81ED-4DB2-BD59-A6C34878D82A}">
                    <a16:rowId xmlns:a16="http://schemas.microsoft.com/office/drawing/2014/main" val="420640993"/>
                  </a:ext>
                </a:extLst>
              </a:tr>
              <a:tr h="516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Оказание услуг по подготовке и выпуску информационно-публицистического бюллетеня «Оккервиль»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b" marB="0" marL="61339" marR="61339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выпуск</a:t>
                      </a:r>
                      <a:endParaRPr dirty="0" lang="ru-RU" sz="14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1339" marR="61339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18</a:t>
                      </a:r>
                      <a:endParaRPr dirty="0" lang="ru-RU" sz="1400">
                        <a:solidFill>
                          <a:srgbClr val="000000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1339" marR="61339" marT="0"/>
                </a:tc>
                <a:extLst>
                  <a:ext uri="{0D108BD9-81ED-4DB2-BD59-A6C34878D82A}">
                    <a16:rowId xmlns:a16="http://schemas.microsoft.com/office/drawing/2014/main" val="1998807119"/>
                  </a:ext>
                </a:extLst>
              </a:tr>
            </a:tbl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060848"/>
            <a:ext cx="3240360" cy="4248472"/>
          </a:xfrm>
          <a:prstGeom prst="rect"/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2060848"/>
            <a:ext cx="3384376" cy="4320480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9614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34617" cy="5246043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7904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81642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характера»</a:t>
            </a:r>
          </a:p>
        </p:txBody>
      </p:sp>
    </p:spTree>
    <p:extLst>
      <p:ext uri="{BB962C8B-B14F-4D97-AF65-F5344CB8AC3E}">
        <p14:creationId xmlns:p14="http://schemas.microsoft.com/office/powerpoint/2010/main" val="763582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24697"/>
              </p:ext>
            </p:extLst>
          </p:nvPr>
        </p:nvGraphicFramePr>
        <p:xfrm>
          <a:off x="457200" y="404665"/>
          <a:ext cx="8229601" cy="249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0984">
                  <a:extLst>
                    <a:ext uri="{9D8B030D-6E8A-4147-A177-3AD203B41FA5}">
                      <a16:colId xmlns:a16="http://schemas.microsoft.com/office/drawing/2014/main" val="36800735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5222875"/>
                    </a:ext>
                  </a:extLst>
                </a:gridCol>
                <a:gridCol w="1162473">
                  <a:extLst>
                    <a:ext uri="{9D8B030D-6E8A-4147-A177-3AD203B41FA5}">
                      <a16:colId xmlns:a16="http://schemas.microsoft.com/office/drawing/2014/main" val="690518771"/>
                    </a:ext>
                  </a:extLst>
                </a:gridCol>
              </a:tblGrid>
              <a:tr h="140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конечные результаты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5397"/>
                  </a:ext>
                </a:extLst>
              </a:tr>
              <a:tr h="211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/>
                </a:tc>
                <a:extLst>
                  <a:ext uri="{0D108BD9-81ED-4DB2-BD59-A6C34878D82A}">
                    <a16:rowId xmlns:a16="http://schemas.microsoft.com/office/drawing/2014/main" val="1877221546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мобильной  связи, предназначенной для сбора и обмена информации в области защиты населения и территорий от чрезвычайных ситуаций, а также содействия в информировании населения об угрозе возникновения или о возникновении чрезвычайной ситуации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extLst>
                  <a:ext uri="{0D108BD9-81ED-4DB2-BD59-A6C34878D82A}">
                    <a16:rowId xmlns:a16="http://schemas.microsoft.com/office/drawing/2014/main" val="93392484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неработающего населения МО Правобережный в соответствии с методическими рекомендациями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extLst>
                  <a:ext uri="{0D108BD9-81ED-4DB2-BD59-A6C34878D82A}">
                    <a16:rowId xmlns:a16="http://schemas.microsoft.com/office/drawing/2014/main" val="102847834"/>
                  </a:ext>
                </a:extLst>
              </a:tr>
              <a:tr h="8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Дооснащение учебно-консультационного пункта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extLst>
                  <a:ext uri="{0D108BD9-81ED-4DB2-BD59-A6C34878D82A}">
                    <a16:rowId xmlns:a16="http://schemas.microsoft.com/office/drawing/2014/main" val="2074154859"/>
                  </a:ext>
                </a:extLst>
              </a:tr>
              <a:tr h="4229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памяток "Защита населения от чрезвычайных ситуаций"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b"/>
                </a:tc>
                <a:extLst>
                  <a:ext uri="{0D108BD9-81ED-4DB2-BD59-A6C34878D82A}">
                    <a16:rowId xmlns:a16="http://schemas.microsoft.com/office/drawing/2014/main" val="141676339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3312368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4563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8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 организации и финансировании проведения оплачиваемых общественных работ 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лет, имеющих среднее профессиональное образование и ищущих работу впервые»</a:t>
            </a:r>
          </a:p>
        </p:txBody>
      </p:sp>
    </p:spTree>
    <p:extLst>
      <p:ext uri="{BB962C8B-B14F-4D97-AF65-F5344CB8AC3E}">
        <p14:creationId xmlns:p14="http://schemas.microsoft.com/office/powerpoint/2010/main" val="3627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77223"/>
              </p:ext>
            </p:extLst>
          </p:nvPr>
        </p:nvGraphicFramePr>
        <p:xfrm>
          <a:off x="457200" y="260649"/>
          <a:ext cx="8229600" cy="306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9172">
                  <a:extLst>
                    <a:ext uri="{9D8B030D-6E8A-4147-A177-3AD203B41FA5}">
                      <a16:colId xmlns:a16="http://schemas.microsoft.com/office/drawing/2014/main" val="1980912423"/>
                    </a:ext>
                  </a:extLst>
                </a:gridCol>
                <a:gridCol w="1395214">
                  <a:extLst>
                    <a:ext uri="{9D8B030D-6E8A-4147-A177-3AD203B41FA5}">
                      <a16:colId xmlns:a16="http://schemas.microsoft.com/office/drawing/2014/main" val="3170157479"/>
                    </a:ext>
                  </a:extLst>
                </a:gridCol>
                <a:gridCol w="1395214">
                  <a:extLst>
                    <a:ext uri="{9D8B030D-6E8A-4147-A177-3AD203B41FA5}">
                      <a16:colId xmlns:a16="http://schemas.microsoft.com/office/drawing/2014/main" val="3201554608"/>
                    </a:ext>
                  </a:extLst>
                </a:gridCol>
              </a:tblGrid>
              <a:tr h="2160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конечные результаты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27718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extLst>
                  <a:ext uri="{0D108BD9-81ED-4DB2-BD59-A6C34878D82A}">
                    <a16:rowId xmlns:a16="http://schemas.microsoft.com/office/drawing/2014/main" val="3229710905"/>
                  </a:ext>
                </a:extLst>
              </a:tr>
              <a:tr h="1562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организации и финансировании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лет, имеющих среднее профессиональное образование и ищущих работу впервые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extLst>
                  <a:ext uri="{0D108BD9-81ED-4DB2-BD59-A6C34878D82A}">
                    <a16:rowId xmlns:a16="http://schemas.microsoft.com/office/drawing/2014/main" val="27964300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организации и финансировании проведения оплачиваемых общественных работ.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extLst>
                  <a:ext uri="{0D108BD9-81ED-4DB2-BD59-A6C34878D82A}">
                    <a16:rowId xmlns:a16="http://schemas.microsoft.com/office/drawing/2014/main" val="2793246808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extLst>
                  <a:ext uri="{0D108BD9-81ED-4DB2-BD59-A6C34878D82A}">
                    <a16:rowId xmlns:a16="http://schemas.microsoft.com/office/drawing/2014/main" val="335218653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46805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отходами»</a:t>
            </a:r>
          </a:p>
        </p:txBody>
      </p:sp>
    </p:spTree>
    <p:extLst>
      <p:ext uri="{BB962C8B-B14F-4D97-AF65-F5344CB8AC3E}">
        <p14:creationId xmlns:p14="http://schemas.microsoft.com/office/powerpoint/2010/main" val="1765198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18617"/>
              </p:ext>
            </p:extLst>
          </p:nvPr>
        </p:nvGraphicFramePr>
        <p:xfrm>
          <a:off x="457200" y="404665"/>
          <a:ext cx="8229600" cy="5655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5000">
                  <a:extLst>
                    <a:ext uri="{9D8B030D-6E8A-4147-A177-3AD203B41FA5}">
                      <a16:colId xmlns:a16="http://schemas.microsoft.com/office/drawing/2014/main" val="198091242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70157479"/>
                    </a:ext>
                  </a:extLst>
                </a:gridCol>
                <a:gridCol w="1018456">
                  <a:extLst>
                    <a:ext uri="{9D8B030D-6E8A-4147-A177-3AD203B41FA5}">
                      <a16:colId xmlns:a16="http://schemas.microsoft.com/office/drawing/2014/main" val="3201554608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конечные результаты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27718"/>
                  </a:ext>
                </a:extLst>
              </a:tr>
              <a:tr h="21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7" marR="64127" marT="0" marB="0"/>
                </a:tc>
                <a:extLst>
                  <a:ext uri="{0D108BD9-81ED-4DB2-BD59-A6C34878D82A}">
                    <a16:rowId xmlns:a16="http://schemas.microsoft.com/office/drawing/2014/main" val="3229710905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эколого-просветительского мероприятия «Информационный стенд с музеем вторсырья»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6430029"/>
                  </a:ext>
                </a:extLst>
              </a:tr>
              <a:tr h="33378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экологического дистанционного конкурса «Городской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экологист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0721265"/>
                  </a:ext>
                </a:extLst>
              </a:tr>
              <a:tr h="3342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эколого-просветительского мероприятия – мастер-класс по изготовлению скворечников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3246808"/>
                  </a:ext>
                </a:extLst>
              </a:tr>
              <a:tr h="44118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эколого-просветительского мероприятия – мастер-класс по изготовлению кормушек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2273195"/>
                  </a:ext>
                </a:extLst>
              </a:tr>
              <a:tr h="44118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эколого-просветительского мероприятия - ток-шоу «Экологические проблемы моего округа»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261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эколого-просветительского мастер-класса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1689969"/>
                  </a:ext>
                </a:extLst>
              </a:tr>
              <a:tr h="44118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организации и проведению эколого-просветительского мероприятия - мастер-класс «Вторая жизнь мусора»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чел.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9734338"/>
                  </a:ext>
                </a:extLst>
              </a:tr>
              <a:tr h="26072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по изготовлению баннера на тему «Раздельный сбор в нашем МО»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2186530"/>
                  </a:ext>
                </a:extLst>
              </a:tr>
              <a:tr h="88245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лекций, для жителей МО Правобережный, по вопросу осуществления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142179"/>
                  </a:ext>
                </a:extLst>
              </a:tr>
              <a:tr h="116158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в газете, на информационных стендах и на официальном сайте муниципального образования в информационно-телекоммуникационной сети «Интернет», материалов, направленных на экологическое просвещение, экологическое воспитание, формирования экологической культуры в области обращения с твердыми коммунальными отходами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21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67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520279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284984"/>
            <a:ext cx="2520277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040"/>
            <a:ext cx="4680520" cy="2927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09392"/>
            <a:ext cx="4680520" cy="34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7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терроризма и экстремизма, а также минимизация и(или) ликвидация последствий проявления терроризма и экстремизма на территории муниципального образования»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58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61602"/>
              </p:ext>
            </p:extLst>
          </p:nvPr>
        </p:nvGraphicFramePr>
        <p:xfrm>
          <a:off x="539552" y="404661"/>
          <a:ext cx="8065007" cy="5616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845">
                  <a:extLst>
                    <a:ext uri="{9D8B030D-6E8A-4147-A177-3AD203B41FA5}">
                      <a16:colId xmlns:a16="http://schemas.microsoft.com/office/drawing/2014/main" val="263532408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40290442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604969254"/>
                    </a:ext>
                  </a:extLst>
                </a:gridCol>
              </a:tblGrid>
              <a:tr h="271862">
                <a:tc row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Ожидаемые конечные результаты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8788"/>
                  </a:ext>
                </a:extLst>
              </a:tr>
              <a:tr h="175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491438"/>
                  </a:ext>
                </a:extLst>
              </a:tr>
              <a:tr h="367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Брейн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-ринг «Экстремизм в молодежной среде»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861498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Интерактивная лекция «Интернет и экстремизм»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1442547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Брейн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-ринг «Терроризму – НЕТ»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9374451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Акция «Вместе против терроризма и экстремизма»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073891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в сети интернет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6892011"/>
                  </a:ext>
                </a:extLst>
              </a:tr>
              <a:tr h="55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заседаниях антитеррористической комиссии Администрации Невского района Санкт-Петербурга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7998225"/>
                  </a:ext>
                </a:extLst>
              </a:tr>
              <a:tr h="84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статей по профилактике терроризма и экстремизма в информационном бюллетене муниципального совета «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Оккервиль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8616068"/>
                  </a:ext>
                </a:extLst>
              </a:tr>
              <a:tr h="84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статей о толерантном поведении граждан в информационном бюллетене муниципального совета «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Оккервиль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7040121"/>
                  </a:ext>
                </a:extLst>
              </a:tr>
              <a:tr h="55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по профилактике терроризма и экстремизма на сайте МО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6513302"/>
                  </a:ext>
                </a:extLst>
              </a:tr>
              <a:tr h="55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о толерантном поведении граждан на сайте МО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222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47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4182218" cy="35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80928"/>
            <a:ext cx="4322439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Доходы местного бюджета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1985025"/>
              </p:ext>
            </p:extLst>
          </p:nvPr>
        </p:nvGraphicFramePr>
        <p:xfrm>
          <a:off x="4139952" y="1600200"/>
          <a:ext cx="4546848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8229600" cy="825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Доходы местного бюджета – это поступления денежных средств в бюджет</a:t>
            </a:r>
            <a:endParaRPr lang="ru-RU" dirty="0"/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36505"/>
              </p:ext>
            </p:extLst>
          </p:nvPr>
        </p:nvGraphicFramePr>
        <p:xfrm>
          <a:off x="251520" y="2204864"/>
          <a:ext cx="45365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7984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 установленном порядке в мероприятиях по профилактике незаконного потребления наркотических средств и психотропных веществ, новых потенциально опасных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веществ, наркомании в Санкт-Петербурге»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56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85121"/>
              </p:ext>
            </p:extLst>
          </p:nvPr>
        </p:nvGraphicFramePr>
        <p:xfrm>
          <a:off x="539552" y="404662"/>
          <a:ext cx="8065007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845">
                  <a:extLst>
                    <a:ext uri="{9D8B030D-6E8A-4147-A177-3AD203B41FA5}">
                      <a16:colId xmlns:a16="http://schemas.microsoft.com/office/drawing/2014/main" val="263532408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40290442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604969254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Ожидаемые конечные результаты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8788"/>
                  </a:ext>
                </a:extLst>
              </a:tr>
              <a:tr h="181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491438"/>
                  </a:ext>
                </a:extLst>
              </a:tr>
              <a:tr h="473024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КВН по профилактике наркомании для подростков «Я принимаю вызов!»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861498"/>
                  </a:ext>
                </a:extLst>
              </a:tr>
              <a:tr h="467420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Информационно-демонстративное мероприятие на тему “Наркотики – путь в никуда”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1442547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Акция «Меняй курилку на качалку!»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9374451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КВН «Наркотикам - нет!»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073891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Антинаркотический спектакль «Одинокий человек»</a:t>
                      </a:r>
                    </a:p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Возраст 14+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6892011"/>
                  </a:ext>
                </a:extLst>
              </a:tr>
              <a:tr h="560904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заседаниях антинаркотической комиссии Администрации Невского района Санкт-Петербурга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5116182"/>
                  </a:ext>
                </a:extLst>
              </a:tr>
              <a:tr h="560904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статей по профилактике наркомании в информационном бюллетене муниципального совета «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Оккервиль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5521607"/>
                  </a:ext>
                </a:extLst>
              </a:tr>
              <a:tr h="560904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по профилактике наркомании на сайте МО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7549953"/>
                  </a:ext>
                </a:extLst>
              </a:tr>
              <a:tr h="560904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по профилактике наркомании на «Бегущей строе».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4749940"/>
                  </a:ext>
                </a:extLst>
              </a:tr>
              <a:tr h="560904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на информационных стендах на территории МО Правобережный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222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283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3456732" cy="3645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764704"/>
            <a:ext cx="3237257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6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внутригородского муниципального образования города федерального значения Санкт-Петербурга муниципальный округ Правобережный, социальную и культурную адаптацию мигрантов, профилактику межнациональных (межэтнических) конфликтов»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16942"/>
      </p:ext>
    </p:extLst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80790"/>
              </p:ext>
            </p:extLst>
          </p:nvPr>
        </p:nvGraphicFramePr>
        <p:xfrm>
          <a:off x="539552" y="260651"/>
          <a:ext cx="8065007" cy="3600396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5540845">
                  <a:extLst>
                    <a:ext uri="{9D8B030D-6E8A-4147-A177-3AD203B41FA5}">
                      <a16:colId xmlns:a16="http://schemas.microsoft.com/office/drawing/2014/main" val="263532408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40290442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604969254"/>
                    </a:ext>
                  </a:extLst>
                </a:gridCol>
              </a:tblGrid>
              <a:tr h="224906">
                <a:tc rowSpan="2">
                  <a:txBody>
                    <a:bodyPr/>
                    <a:lstStyle/>
                    <a:p>
                      <a:pPr algn="ctr"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Мероприятия</a:t>
                      </a:r>
                      <a:endParaRPr dirty="0" lang="ru-RU" sz="1400">
                        <a:effectLst/>
                        <a:latin charset="0" panose="02020603050405020304" pitchFamily="18" typeface="Times New Roman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tc gridSpan="2">
                  <a:txBody>
                    <a:bodyPr/>
                    <a:lstStyle/>
                    <a:p>
                      <a:pPr algn="ctr"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100">
                          <a:effectLst/>
                        </a:rPr>
                        <a:t>Ожидаемые конечные результаты</a:t>
                      </a:r>
                      <a:endParaRPr dirty="0"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8788"/>
                  </a:ext>
                </a:extLst>
              </a:tr>
              <a:tr h="17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Кол-во </a:t>
                      </a:r>
                      <a:r>
                        <a:rPr dirty="0" err="1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мероп</a:t>
                      </a: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.</a:t>
                      </a:r>
                      <a:endParaRPr dirty="0" lang="ru-RU" sz="1400">
                        <a:effectLst/>
                        <a:latin charset="0" panose="02020603050405020304" pitchFamily="18" typeface="Times New Roman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Кол-во</a:t>
                      </a:r>
                      <a:r>
                        <a:rPr baseline="0"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 ч</a:t>
                      </a: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ел.</a:t>
                      </a:r>
                      <a:endParaRPr dirty="0" lang="ru-RU" sz="1400">
                        <a:effectLst/>
                        <a:latin charset="0" panose="02020603050405020304" pitchFamily="18" typeface="Times New Roman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350491438"/>
                  </a:ext>
                </a:extLst>
              </a:tr>
              <a:tr h="379332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Проведение семинара с представителями трудовых мигрантов по вопросам миграционной политики в РФ.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20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56861498"/>
                  </a:ext>
                </a:extLst>
              </a:tr>
              <a:tr h="374838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Проведение фокус групп с представителями ТСЖ, ЖК, УК по вопросу миграционной политики на уровне МО Правобережный.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15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1021442547"/>
                  </a:ext>
                </a:extLst>
              </a:tr>
              <a:tr h="299869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Размещение в СМИ и на сайте МО Правобережный 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-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-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659374451"/>
                  </a:ext>
                </a:extLst>
              </a:tr>
              <a:tr h="350101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Станционная игра по профилактике межнациональных и межэтнических конфликтов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30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2342937518"/>
                  </a:ext>
                </a:extLst>
              </a:tr>
              <a:tr h="299869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Круглый стол «Фестиваль культур»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30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1536592987"/>
                  </a:ext>
                </a:extLst>
              </a:tr>
              <a:tr h="299869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Круглый стол «Петербург – город всех религий»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30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1632198787"/>
                  </a:ext>
                </a:extLst>
              </a:tr>
              <a:tr h="442732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КВН по профилактике межнациональных и межэтнических конфликтов для подростков 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30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429073891"/>
                  </a:ext>
                </a:extLst>
              </a:tr>
              <a:tr h="299869">
                <a:tc>
                  <a:txBody>
                    <a:bodyPr/>
                    <a:lstStyle/>
                    <a:p>
                      <a:pPr algn="l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ru-RU" sz="1400">
                          <a:solidFill>
                            <a:schemeClr val="lt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Акция «Миру – мир!»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</a:t>
                      </a: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defTabSz="914400" eaLnBrk="1" hangingPunct="1" latinLnBrk="0" marL="14605" rtl="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400">
                          <a:solidFill>
                            <a:schemeClr val="dk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130</a:t>
                      </a: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766892011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ИТОГО</a:t>
                      </a:r>
                      <a:endParaRPr dirty="0" lang="ru-RU" sz="1400">
                        <a:effectLst/>
                        <a:latin charset="0" panose="02020603050405020304" pitchFamily="18" typeface="Times New Roman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7</a:t>
                      </a:r>
                      <a:endParaRPr dirty="0" lang="ru-RU" sz="1400">
                        <a:effectLst/>
                        <a:latin charset="0" panose="02020603050405020304" pitchFamily="18" typeface="Times New Roman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tc>
                  <a:txBody>
                    <a:bodyPr/>
                    <a:lstStyle/>
                    <a:p>
                      <a:pPr algn="ctr" marL="146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285</a:t>
                      </a:r>
                      <a:endParaRPr dirty="0" lang="ru-RU" sz="1400">
                        <a:effectLst/>
                        <a:latin charset="0" panose="02020603050405020304" pitchFamily="18" typeface="Times New Roman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anchor="b" marB="0" marL="68580" marR="68580" marT="0"/>
                </a:tc>
                <a:extLst>
                  <a:ext uri="{0D108BD9-81ED-4DB2-BD59-A6C34878D82A}">
                    <a16:rowId xmlns:a16="http://schemas.microsoft.com/office/drawing/2014/main" val="492222608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19" y="4077073"/>
            <a:ext cx="8568953" cy="2664294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2414422561"/>
      </p:ext>
    </p:extLst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2075"/>
            <a:ext cx="8352927" cy="3192909"/>
          </a:xfrm>
          <a:prstGeom prst="rect"/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5" y="3645024"/>
            <a:ext cx="8352927" cy="302433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1126977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125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 реализации мер по профилактике дорожно-транспортного травматизма на территории муниципального образования»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162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08538"/>
              </p:ext>
            </p:extLst>
          </p:nvPr>
        </p:nvGraphicFramePr>
        <p:xfrm>
          <a:off x="539552" y="715189"/>
          <a:ext cx="8065007" cy="487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845">
                  <a:extLst>
                    <a:ext uri="{9D8B030D-6E8A-4147-A177-3AD203B41FA5}">
                      <a16:colId xmlns:a16="http://schemas.microsoft.com/office/drawing/2014/main" val="263532408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402904422"/>
                    </a:ext>
                  </a:extLst>
                </a:gridCol>
                <a:gridCol w="1262081">
                  <a:extLst>
                    <a:ext uri="{9D8B030D-6E8A-4147-A177-3AD203B41FA5}">
                      <a16:colId xmlns:a16="http://schemas.microsoft.com/office/drawing/2014/main" val="604969254"/>
                    </a:ext>
                  </a:extLst>
                </a:gridCol>
              </a:tblGrid>
              <a:tr h="288639">
                <a:tc row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Ожидаемые конечные результаты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8788"/>
                  </a:ext>
                </a:extLst>
              </a:tr>
              <a:tr h="218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491438"/>
                  </a:ext>
                </a:extLst>
              </a:tr>
              <a:tr h="1246122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осуществлении мероприятий, проводимых Правительством Санкт-Петербурга и Администрацией Невского района Санкт-Петербурга: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Участие в заседаниях и деятельности комиссии по обеспечению безопасности дорожного движения Администрации Невского района г. Санкт-Петербурга.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861498"/>
                  </a:ext>
                </a:extLst>
              </a:tr>
              <a:tr h="481060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статей по профилактике ДТТ в информационном бюллетене муниципального совета «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Оккервиль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1442547"/>
                  </a:ext>
                </a:extLst>
              </a:tr>
              <a:tr h="481060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по профилактике ДТТ на сайте МО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7645756"/>
                  </a:ext>
                </a:extLst>
              </a:tr>
              <a:tr h="481060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по профилактике ДТТ на «Бегущей строке».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7329776"/>
                  </a:ext>
                </a:extLst>
              </a:tr>
              <a:tr h="481060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Станционная игра-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«Правила дорожные знать каждому положено!»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8145712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Интерактивное мероприятие «Грамотный пешеход» (5-7 класс)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9374451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Уличная акция «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ВелоПДД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073891"/>
                  </a:ext>
                </a:extLst>
              </a:tr>
              <a:tr h="426857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Интерактивный спектакль «Уроки дороги»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6892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41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7250"/>
            <a:ext cx="83529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5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665172" y="980728"/>
            <a:ext cx="7848872" cy="561662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представительного и исполнительного органов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(резервный фонд, содержание архива)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(пенсионное обеспечение, опека);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профессионального образования и дополнительного профессионального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ВМО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федерального значения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 отдельных государственных полномочий  Санкт-Петербурга по организации и осуществлению деятельности по опеке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попечительству; на содержание ребенка в семье опекуна и приемной семье; на вознаграждение, причитающееся приемному родителю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ВМО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федерального значения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отдельного государственного полномочия Санкт-Петербурга  по  определению должностных лиц, уполномоченных составлять протоколы об административных  правонарушениях, и составлению протоколов об административных правонарушениях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45207"/>
            <a:ext cx="79208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виды расходов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54012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ru-RU" sz="1500" dirty="0">
              <a:solidFill>
                <a:srgbClr val="9BBB59">
                  <a:lumMod val="75000"/>
                </a:srgbClr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23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310850" y="1916832"/>
            <a:ext cx="1596854" cy="475252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55976" y="1916832"/>
            <a:ext cx="4584909" cy="475252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бюджетам ВМО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на выполнение  отдельных государственных полномочий  Санкт-Петербурга по организации и осуществлению деятельности по опеке и попечительству;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ВМО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на выполнение отдельного государственного полномочия Санкт-Петербурга  по  определению должностных лиц, уполномоченных составлять протоколы об административных  правонарушениях, и составлению протоколов об административных правонарушениях;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субвенции бюджетам ВМО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города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федерального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значения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Санкт-Петербурга на содержание ребенка в семье опекуна и приемной семье, на вознаграждение, причитающееся приемному родителю.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79712" y="1916832"/>
            <a:ext cx="2304256" cy="475252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общего пользования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203848" y="1212331"/>
            <a:ext cx="0" cy="272932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028384" y="1193390"/>
            <a:ext cx="0" cy="281757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43608" y="1193390"/>
            <a:ext cx="6984776" cy="0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145207"/>
            <a:ext cx="9144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54012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endParaRPr lang="ru-RU" sz="1500" dirty="0">
              <a:solidFill>
                <a:srgbClr val="9BBB59">
                  <a:lumMod val="75000"/>
                </a:srgbClr>
              </a:solidFill>
              <a:latin typeface="PT Serif" panose="020A0603040505020204" pitchFamily="18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9898" y="545317"/>
            <a:ext cx="6125990" cy="648073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доходам бюджета МО Правобережный относятся</a:t>
            </a:r>
            <a:endParaRPr lang="ru-RU" sz="1600" b="1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0850" y="1466322"/>
            <a:ext cx="1596854" cy="45051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79712" y="1475147"/>
            <a:ext cx="2304256" cy="441685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55976" y="1485263"/>
            <a:ext cx="4584909" cy="431569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35964" y="1193390"/>
            <a:ext cx="7644" cy="272932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Правобережный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годы, тыс.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064851"/>
              </p:ext>
            </p:extLst>
          </p:nvPr>
        </p:nvGraphicFramePr>
        <p:xfrm>
          <a:off x="323530" y="1052732"/>
          <a:ext cx="8363270" cy="565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0">
                  <a:extLst>
                    <a:ext uri="{9D8B030D-6E8A-4147-A177-3AD203B41FA5}">
                      <a16:colId xmlns:a16="http://schemas.microsoft.com/office/drawing/2014/main" val="4255557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3375234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390144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671262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059938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88659613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3071967504"/>
                    </a:ext>
                  </a:extLst>
                </a:gridCol>
              </a:tblGrid>
              <a:tr h="40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программных и непрограммных видов деятельности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2022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итогу 2022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2023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итогу 2023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2024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итогу 2024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667635267"/>
                  </a:ext>
                </a:extLst>
              </a:tr>
              <a:tr h="543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представительного, исполнительного органов муниципального образования и 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35 790,2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37 271,8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270538626"/>
                  </a:ext>
                </a:extLst>
              </a:tr>
              <a:tr h="407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748684159"/>
                  </a:ext>
                </a:extLst>
              </a:tr>
              <a:tr h="543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89272094"/>
                  </a:ext>
                </a:extLst>
              </a:tr>
              <a:tr h="543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24 213,9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25 038,5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26 064,1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254357978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895876265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963298345"/>
                  </a:ext>
                </a:extLst>
              </a:tr>
              <a:tr h="439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345341230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Общественная работа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908154638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73 630,1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73 563,3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72 909,7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692168861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1120336950"/>
                  </a:ext>
                </a:extLst>
              </a:tr>
              <a:tr h="272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014688190"/>
                  </a:ext>
                </a:extLst>
              </a:tr>
              <a:tr h="543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Военно-патриотическое воспитание, профилактика ДДТ, наркомании, терроризма, укрепление межнационального согласия, досуговые мероприятия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195619207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8 549,6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826926472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4036090617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25 358,1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26 398,1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960551228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437946071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426376236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906270450"/>
                  </a:ext>
                </a:extLst>
              </a:tr>
              <a:tr h="159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155 289,5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161 144,3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167 618,2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5509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9170647"/>
              </p:ext>
            </p:extLst>
          </p:nvPr>
        </p:nvGraphicFramePr>
        <p:xfrm>
          <a:off x="395536" y="188640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8281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доходной и расходной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2022-2024 годах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151258"/>
              </p:ext>
            </p:extLst>
          </p:nvPr>
        </p:nvGraphicFramePr>
        <p:xfrm>
          <a:off x="683568" y="1916833"/>
          <a:ext cx="7848873" cy="232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3320">
                  <a:extLst>
                    <a:ext uri="{9D8B030D-6E8A-4147-A177-3AD203B41FA5}">
                      <a16:colId xmlns:a16="http://schemas.microsoft.com/office/drawing/2014/main" val="713109941"/>
                    </a:ext>
                  </a:extLst>
                </a:gridCol>
                <a:gridCol w="2045700">
                  <a:extLst>
                    <a:ext uri="{9D8B030D-6E8A-4147-A177-3AD203B41FA5}">
                      <a16:colId xmlns:a16="http://schemas.microsoft.com/office/drawing/2014/main" val="2762831763"/>
                    </a:ext>
                  </a:extLst>
                </a:gridCol>
                <a:gridCol w="1778869">
                  <a:extLst>
                    <a:ext uri="{9D8B030D-6E8A-4147-A177-3AD203B41FA5}">
                      <a16:colId xmlns:a16="http://schemas.microsoft.com/office/drawing/2014/main" val="1510099703"/>
                    </a:ext>
                  </a:extLst>
                </a:gridCol>
                <a:gridCol w="1600984">
                  <a:extLst>
                    <a:ext uri="{9D8B030D-6E8A-4147-A177-3AD203B41FA5}">
                      <a16:colId xmlns:a16="http://schemas.microsoft.com/office/drawing/2014/main" val="3272941463"/>
                    </a:ext>
                  </a:extLst>
                </a:gridCol>
              </a:tblGrid>
              <a:tr h="5818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2022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2817048"/>
                  </a:ext>
                </a:extLst>
              </a:tr>
              <a:tr h="58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155 289,5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161 144,3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167 618,2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446390"/>
                  </a:ext>
                </a:extLst>
              </a:tr>
              <a:tr h="58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Расходы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155 289,5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161 144,3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167 618,2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192354"/>
                  </a:ext>
                </a:extLst>
              </a:tr>
              <a:tr h="58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Дефицит/профицит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667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659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" y="0"/>
            <a:ext cx="914479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368752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0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поступления денежных средств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местный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 видам доходов в 2022-2024 годах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35101"/>
              </p:ext>
            </p:extLst>
          </p:nvPr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показатели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155 289,5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161 144,3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167 618,2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010669"/>
              </p:ext>
            </p:extLst>
          </p:nvPr>
        </p:nvGraphicFramePr>
        <p:xfrm>
          <a:off x="179512" y="2708920"/>
          <a:ext cx="8784976" cy="332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1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920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Расходы </a:t>
            </a:r>
            <a:r>
              <a:rPr lang="ru-RU" dirty="0">
                <a:solidFill>
                  <a:srgbClr val="0070C0"/>
                </a:solidFill>
              </a:rPr>
              <a:t>местного бюджета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53012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выплачиваемые из бюджета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местного бюджета МО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Правобережный осуществляется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расходными обязательствами,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вытекающими из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законодательством Санкт-Петербурга вопросов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возникающими при передаче муниципальному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отдельных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- обусловленные законом, иным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 правовым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актом, договором или соглашением обязанности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публично-правового 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(Российской Федерации, субъекта Российской Федерации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муниципального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 или действующего от его имени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учреждения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физическому или юридическому лицу,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иному публично-правовому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 субъекту международного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5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2674</Words>
  <Application>Microsoft Office PowerPoint</Application>
  <PresentationFormat>Экран (4:3)</PresentationFormat>
  <Paragraphs>666</Paragraphs>
  <Slides>73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1" baseType="lpstr">
      <vt:lpstr>Arial</vt:lpstr>
      <vt:lpstr>Calibri</vt:lpstr>
      <vt:lpstr>PT Serif</vt:lpstr>
      <vt:lpstr>Symbol</vt:lpstr>
      <vt:lpstr>Times New Roman</vt:lpstr>
      <vt:lpstr>Wingdings</vt:lpstr>
      <vt:lpstr>Тема Office</vt:lpstr>
      <vt:lpstr>PDF</vt:lpstr>
      <vt:lpstr>Презентация PowerPoint</vt:lpstr>
      <vt:lpstr>Назначение бюджета для граждан </vt:lpstr>
      <vt:lpstr>Что такое бюджет</vt:lpstr>
      <vt:lpstr>Презентация PowerPoint</vt:lpstr>
      <vt:lpstr>Презентация PowerPoint</vt:lpstr>
      <vt:lpstr>Доходы местного бюджета</vt:lpstr>
      <vt:lpstr>Презентация PowerPoint</vt:lpstr>
      <vt:lpstr>Планируемые поступления денежных средств в местный бюджет по видам доходов в 2022-2024 годах</vt:lpstr>
      <vt:lpstr>Расходы местного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Визуализация.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«Организация и проведение местных и участие в организации и проведении городских праздничных и иных зрелищных мероприятий» </vt:lpstr>
      <vt:lpstr>Презентация PowerPoint</vt:lpstr>
      <vt:lpstr>Презентация PowerPoint</vt:lpstr>
      <vt:lpstr>Муниципальная программа «Организация и проведение досуговых мероприятий для жителей муниципального образования» </vt:lpstr>
      <vt:lpstr>Презентация PowerPoint</vt:lpstr>
      <vt:lpstr>Презентация PowerPoint</vt:lpstr>
      <vt:lpstr>Муниципальная программа «Военно-патриотическое воспитание граждан»</vt:lpstr>
      <vt:lpstr>Презентация PowerPoint</vt:lpstr>
      <vt:lpstr>Презентация PowerPoint</vt:lpstr>
      <vt:lpstr>Муниципальная программа  «Спорт»</vt:lpstr>
      <vt:lpstr>Презентация PowerPoint</vt:lpstr>
      <vt:lpstr>Презентация PowerPoint</vt:lpstr>
      <vt:lpstr>Муниципальная программа «Средства массовой информации»</vt:lpstr>
      <vt:lpstr>Презентация PowerPoint</vt:lpstr>
      <vt:lpstr>Муниципальная программа  «Защита населения и территории от чрезвычайных ситуаций природного и техногенного характера»</vt:lpstr>
      <vt:lpstr>Презентация PowerPoint</vt:lpstr>
      <vt:lpstr>Муниципальная программа  «Участие в организации и финансировании проведения оплачиваемых общественных работ 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лет, имеющих среднее профессиональное образование и ищущих работу впервые»</vt:lpstr>
      <vt:lpstr>Презентация PowerPoint</vt:lpstr>
      <vt:lpstr>Муниципальная программа «Осуществление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отходами»</vt:lpstr>
      <vt:lpstr>Презентация PowerPoint</vt:lpstr>
      <vt:lpstr>Презентация PowerPoint</vt:lpstr>
      <vt:lpstr>Муниципальная программа «Профилактика терроризма и экстремизма, а также минимизация и(или) ликвидация последствий проявления терроризма и экстремизма на территории муниципального образования»</vt:lpstr>
      <vt:lpstr>Презентация PowerPoint</vt:lpstr>
      <vt:lpstr>Презентация PowerPoint</vt:lpstr>
      <vt:lpstr>Муниципальная программа «Участие в установленном порядке в мероприятиях по профилактике незаконного потребления наркотических средств и психотропных веществ, новых потенциально опасных психоактивных веществ, наркомании в Санкт-Петербурге»</vt:lpstr>
      <vt:lpstr>Презентация PowerPoint</vt:lpstr>
      <vt:lpstr>Презентация PowerPoint</vt:lpstr>
      <vt:lpstr>Муниципальная программа «Реализация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внутригородского муниципального образования города федерального значения Санкт-Петербурга муниципальный округ Правобережный, социальную и культурную адаптацию мигрантов, профилактику межнациональных (межэтнических) конфликтов»</vt:lpstr>
      <vt:lpstr>Презентация PowerPoint</vt:lpstr>
      <vt:lpstr>Презентация PowerPoint</vt:lpstr>
      <vt:lpstr>Муниципальная программа «Участие в реализации мер по профилактике дорожно-транспортного травматизма на территории муниципального образования»</vt:lpstr>
      <vt:lpstr>Презентация PowerPoint</vt:lpstr>
      <vt:lpstr>Презентация PowerPoint</vt:lpstr>
      <vt:lpstr>Презентация PowerPoint</vt:lpstr>
      <vt:lpstr>Расходы бюджета МО Правобережный  на 2022-2024 годы, тыс. руб.</vt:lpstr>
      <vt:lpstr>Презентация PowerPoint</vt:lpstr>
      <vt:lpstr>Сравнительная характеристика доходной и расходной частей местного бюджета в 2022-2024 годах, тыс. руб.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Admin1</dc:creator>
  <cp:lastModifiedBy>Пользователь Windows</cp:lastModifiedBy>
  <cp:revision>163</cp:revision>
  <cp:lastPrinted>2019-11-12T12:42:53Z</cp:lastPrinted>
  <dcterms:created xsi:type="dcterms:W3CDTF">2018-02-13T13:16:49Z</dcterms:created>
  <dcterms:modified xsi:type="dcterms:W3CDTF">2022-01-14T07:24:20Z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5365085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